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21"/>
  </p:notesMasterIdLst>
  <p:sldIdLst>
    <p:sldId id="301" r:id="rId2"/>
    <p:sldId id="302" r:id="rId3"/>
    <p:sldId id="318" r:id="rId4"/>
    <p:sldId id="319" r:id="rId5"/>
    <p:sldId id="304" r:id="rId6"/>
    <p:sldId id="303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</p:sldIdLst>
  <p:sldSz cx="9144000" cy="5143500" type="screen16x9"/>
  <p:notesSz cx="6858000" cy="9144000"/>
  <p:embeddedFontLst>
    <p:embeddedFont>
      <p:font typeface="Fira Sans Extra Condensed Medium" panose="020B0603050000020004" pitchFamily="34" charset="0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60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D7A8"/>
    <a:srgbClr val="D9F3EE"/>
    <a:srgbClr val="D3F9F1"/>
    <a:srgbClr val="93C47D"/>
    <a:srgbClr val="B1CAE0"/>
    <a:srgbClr val="6FA8DC"/>
    <a:srgbClr val="6AA84F"/>
    <a:srgbClr val="3D8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463"/>
  </p:normalViewPr>
  <p:slideViewPr>
    <p:cSldViewPr snapToGrid="0">
      <p:cViewPr varScale="1">
        <p:scale>
          <a:sx n="95" d="100"/>
          <a:sy n="95" d="100"/>
        </p:scale>
        <p:origin x="192" y="752"/>
      </p:cViewPr>
      <p:guideLst>
        <p:guide orient="horz" pos="9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2609E-7EE1-DE40-A0B5-76F1AE58D67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77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03707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5490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9166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r>
              <a:rPr lang="it-IT"/>
              <a:t>Fare clic per modificare lo stile del sottotitolo dello schema</a:t>
            </a: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 2">
  <p:cSld name="CUSTOM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673375" y="1636213"/>
            <a:ext cx="2484300" cy="8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subTitle" idx="1"/>
          </p:nvPr>
        </p:nvSpPr>
        <p:spPr>
          <a:xfrm>
            <a:off x="658800" y="2593472"/>
            <a:ext cx="25134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27983" y="2142247"/>
            <a:ext cx="4651918" cy="2624791"/>
          </a:xfrm>
          <a:prstGeom prst="rect">
            <a:avLst/>
          </a:prstGeom>
        </p:spPr>
      </p:pic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5"/>
              </a:spcBef>
            </a:pPr>
            <a:endParaRPr spc="-45"/>
          </a:p>
        </p:txBody>
      </p:sp>
    </p:spTree>
    <p:extLst>
      <p:ext uri="{BB962C8B-B14F-4D97-AF65-F5344CB8AC3E}">
        <p14:creationId xmlns:p14="http://schemas.microsoft.com/office/powerpoint/2010/main" val="359804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09525" y="1502413"/>
            <a:ext cx="3318900" cy="14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109373" y="2945988"/>
            <a:ext cx="3318900" cy="6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it-IT"/>
              <a:t>Fare clic per modificare lo stile del sottotitolo dello schema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394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2857489" y="536650"/>
            <a:ext cx="3429000" cy="48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81857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 1">
  <p:cSld name="Title + One Column 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>
            <a:spLocks noGrp="1"/>
          </p:cNvSpPr>
          <p:nvPr>
            <p:ph type="title"/>
          </p:nvPr>
        </p:nvSpPr>
        <p:spPr>
          <a:xfrm>
            <a:off x="5985575" y="1630513"/>
            <a:ext cx="2484300" cy="848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it-IT"/>
              <a:t>Fare clic per modificare lo stile del titolo dello schema</a:t>
            </a:r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1"/>
          </p:nvPr>
        </p:nvSpPr>
        <p:spPr>
          <a:xfrm>
            <a:off x="5971000" y="2587772"/>
            <a:ext cx="2513400" cy="9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03963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 slid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3793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●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60" r:id="rId9"/>
    <p:sldLayoutId id="2147483665" r:id="rId10"/>
    <p:sldLayoutId id="2147483666" r:id="rId11"/>
    <p:sldLayoutId id="2147483667" r:id="rId12"/>
    <p:sldLayoutId id="2147483668" r:id="rId13"/>
    <p:sldLayoutId id="2147483669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15">
          <p15:clr>
            <a:srgbClr val="EA4335"/>
          </p15:clr>
        </p15:guide>
        <p15:guide id="2" orient="horz" pos="415">
          <p15:clr>
            <a:srgbClr val="EA4335"/>
          </p15:clr>
        </p15:guide>
        <p15:guide id="3" pos="5345">
          <p15:clr>
            <a:srgbClr val="EA4335"/>
          </p15:clr>
        </p15:guide>
        <p15:guide id="4" orient="horz" pos="2825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lang="it-IT" spc="-45" noProof="0"/>
              <a:t>1</a:t>
            </a:fld>
            <a:endParaRPr lang="it-IT" spc="-45" noProof="0" dirty="0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4281E7E2-A8C3-CCF6-7987-962067A61DA2}"/>
              </a:ext>
            </a:extLst>
          </p:cNvPr>
          <p:cNvGrpSpPr/>
          <p:nvPr/>
        </p:nvGrpSpPr>
        <p:grpSpPr>
          <a:xfrm>
            <a:off x="143319" y="1005700"/>
            <a:ext cx="8458200" cy="4074139"/>
            <a:chOff x="0" y="1012211"/>
            <a:chExt cx="8458200" cy="4074139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818F7E6A-D9C4-ED11-4C4D-DD04429DC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138" y="1012211"/>
              <a:ext cx="6135062" cy="4074139"/>
            </a:xfrm>
            <a:prstGeom prst="rect">
              <a:avLst/>
            </a:prstGeom>
          </p:spPr>
        </p:pic>
        <p:sp>
          <p:nvSpPr>
            <p:cNvPr id="10" name="Rettangolo 9">
              <a:extLst>
                <a:ext uri="{FF2B5EF4-FFF2-40B4-BE49-F238E27FC236}">
                  <a16:creationId xmlns:a16="http://schemas.microsoft.com/office/drawing/2014/main" id="{934301BA-1619-2DC8-0C43-F41311C7B466}"/>
                </a:ext>
              </a:extLst>
            </p:cNvPr>
            <p:cNvSpPr/>
            <p:nvPr/>
          </p:nvSpPr>
          <p:spPr>
            <a:xfrm>
              <a:off x="0" y="1012211"/>
              <a:ext cx="3008938" cy="4074139"/>
            </a:xfrm>
            <a:prstGeom prst="rect">
              <a:avLst/>
            </a:prstGeom>
            <a:solidFill>
              <a:srgbClr val="2542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it-IT" b="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it-IT" b="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it-IT" b="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it-IT" b="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it-IT" b="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it-IT" b="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it-IT" b="1" noProof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Immagine 3">
            <a:extLst>
              <a:ext uri="{FF2B5EF4-FFF2-40B4-BE49-F238E27FC236}">
                <a16:creationId xmlns:a16="http://schemas.microsoft.com/office/drawing/2014/main" id="{5C0A927D-F544-4D06-C2D9-09E29B012B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89" y="90540"/>
            <a:ext cx="8533130" cy="717550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74BA9E5D-8CB4-A7C9-0F94-B52A93284AB4}"/>
              </a:ext>
            </a:extLst>
          </p:cNvPr>
          <p:cNvSpPr/>
          <p:nvPr/>
        </p:nvSpPr>
        <p:spPr>
          <a:xfrm>
            <a:off x="767166" y="3541363"/>
            <a:ext cx="5447654" cy="1030637"/>
          </a:xfrm>
          <a:prstGeom prst="rect">
            <a:avLst/>
          </a:prstGeom>
          <a:solidFill>
            <a:srgbClr val="2442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45A0D095-7E2F-4E2B-C259-0E9BE65EE3F3}"/>
              </a:ext>
            </a:extLst>
          </p:cNvPr>
          <p:cNvGrpSpPr/>
          <p:nvPr/>
        </p:nvGrpSpPr>
        <p:grpSpPr>
          <a:xfrm>
            <a:off x="143319" y="1400920"/>
            <a:ext cx="5720338" cy="3071259"/>
            <a:chOff x="143319" y="1400920"/>
            <a:chExt cx="5720338" cy="3071259"/>
          </a:xfrm>
        </p:grpSpPr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1574F049-4D05-AA5D-61C0-8175B39AB2BD}"/>
                </a:ext>
              </a:extLst>
            </p:cNvPr>
            <p:cNvSpPr txBox="1"/>
            <p:nvPr/>
          </p:nvSpPr>
          <p:spPr>
            <a:xfrm>
              <a:off x="143319" y="1400920"/>
              <a:ext cx="57203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800" b="1" noProof="0" dirty="0">
                  <a:solidFill>
                    <a:schemeClr val="bg1"/>
                  </a:solidFill>
                </a:rPr>
                <a:t>OPEN DAY </a:t>
              </a:r>
              <a:endParaRPr lang="it-IT" sz="1800" noProof="0" dirty="0">
                <a:solidFill>
                  <a:schemeClr val="bg1"/>
                </a:solidFill>
              </a:endParaRPr>
            </a:p>
            <a:p>
              <a:pPr algn="ctr"/>
              <a:r>
                <a:rPr lang="it-IT" sz="1800" b="1" noProof="0" dirty="0">
                  <a:solidFill>
                    <a:schemeClr val="bg1"/>
                  </a:solidFill>
                </a:rPr>
                <a:t>“Design for </a:t>
              </a:r>
              <a:r>
                <a:rPr lang="it-IT" sz="1800" b="1" noProof="0" dirty="0" err="1">
                  <a:solidFill>
                    <a:schemeClr val="bg1"/>
                  </a:solidFill>
                </a:rPr>
                <a:t>All</a:t>
              </a:r>
              <a:r>
                <a:rPr lang="it-IT" sz="1800" b="1" noProof="0" dirty="0">
                  <a:solidFill>
                    <a:schemeClr val="bg1"/>
                  </a:solidFill>
                </a:rPr>
                <a:t>: Olbia città accessibile e inclusiva"</a:t>
              </a:r>
              <a:endParaRPr lang="it-IT" sz="1800" noProof="0" dirty="0">
                <a:solidFill>
                  <a:schemeClr val="bg1"/>
                </a:solidFill>
              </a:endParaRP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2B24BEA1-8DFC-F081-3C40-676D0AAAA2AE}"/>
                </a:ext>
              </a:extLst>
            </p:cNvPr>
            <p:cNvSpPr txBox="1"/>
            <p:nvPr/>
          </p:nvSpPr>
          <p:spPr>
            <a:xfrm>
              <a:off x="501243" y="3641182"/>
              <a:ext cx="53624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400" noProof="0" dirty="0">
                  <a:solidFill>
                    <a:schemeClr val="bg1"/>
                  </a:solidFill>
                </a:rPr>
                <a:t>Olbia città di cultura e inclusione sociale attiva</a:t>
              </a:r>
            </a:p>
          </p:txBody>
        </p:sp>
      </p:grp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7852C88F-0FE1-D5F1-7619-9F085897E158}"/>
              </a:ext>
            </a:extLst>
          </p:cNvPr>
          <p:cNvGrpSpPr/>
          <p:nvPr/>
        </p:nvGrpSpPr>
        <p:grpSpPr>
          <a:xfrm>
            <a:off x="512322" y="3657601"/>
            <a:ext cx="470170" cy="428017"/>
            <a:chOff x="434502" y="3741906"/>
            <a:chExt cx="470170" cy="428017"/>
          </a:xfrm>
        </p:grpSpPr>
        <p:cxnSp>
          <p:nvCxnSpPr>
            <p:cNvPr id="13" name="Connettore dritto 12">
              <a:extLst>
                <a:ext uri="{FF2B5EF4-FFF2-40B4-BE49-F238E27FC236}">
                  <a16:creationId xmlns:a16="http://schemas.microsoft.com/office/drawing/2014/main" id="{0AC61716-242E-BA02-E081-CC3FC8E67BC3}"/>
                </a:ext>
              </a:extLst>
            </p:cNvPr>
            <p:cNvCxnSpPr/>
            <p:nvPr/>
          </p:nvCxnSpPr>
          <p:spPr>
            <a:xfrm>
              <a:off x="434502" y="3741906"/>
              <a:ext cx="0" cy="428017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dritto 13">
              <a:extLst>
                <a:ext uri="{FF2B5EF4-FFF2-40B4-BE49-F238E27FC236}">
                  <a16:creationId xmlns:a16="http://schemas.microsoft.com/office/drawing/2014/main" id="{CDCA7BD7-5DB1-6A8D-AB05-B5F3AC7321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4502" y="3741906"/>
              <a:ext cx="47017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3111B11-3EB3-66C5-76A6-A57EEFDA0A07}"/>
              </a:ext>
            </a:extLst>
          </p:cNvPr>
          <p:cNvSpPr txBox="1"/>
          <p:nvPr/>
        </p:nvSpPr>
        <p:spPr>
          <a:xfrm>
            <a:off x="1563062" y="2180861"/>
            <a:ext cx="3008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noProof="0" dirty="0">
                <a:solidFill>
                  <a:schemeClr val="bg1"/>
                </a:solidFill>
              </a:rPr>
              <a:t>Olbia, Community Hub</a:t>
            </a:r>
          </a:p>
          <a:p>
            <a:pPr algn="ctr"/>
            <a:r>
              <a:rPr lang="it-IT" noProof="0" dirty="0">
                <a:solidFill>
                  <a:schemeClr val="bg1"/>
                </a:solidFill>
              </a:rPr>
              <a:t>14 settembre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Di che cosa parleremo</a:t>
            </a:r>
          </a:p>
        </p:txBody>
      </p:sp>
      <p:graphicFrame>
        <p:nvGraphicFramePr>
          <p:cNvPr id="21" name="Tabella 20">
            <a:extLst>
              <a:ext uri="{FF2B5EF4-FFF2-40B4-BE49-F238E27FC236}">
                <a16:creationId xmlns:a16="http://schemas.microsoft.com/office/drawing/2014/main" id="{2A24CCC1-94F3-AA29-38BE-DCDDDC050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455785"/>
              </p:ext>
            </p:extLst>
          </p:nvPr>
        </p:nvGraphicFramePr>
        <p:xfrm>
          <a:off x="709613" y="1508125"/>
          <a:ext cx="7724774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3324">
                  <a:extLst>
                    <a:ext uri="{9D8B030D-6E8A-4147-A177-3AD203B41FA5}">
                      <a16:colId xmlns:a16="http://schemas.microsoft.com/office/drawing/2014/main" val="3622873127"/>
                    </a:ext>
                  </a:extLst>
                </a:gridCol>
                <a:gridCol w="6161450">
                  <a:extLst>
                    <a:ext uri="{9D8B030D-6E8A-4147-A177-3AD203B41FA5}">
                      <a16:colId xmlns:a16="http://schemas.microsoft.com/office/drawing/2014/main" val="243629342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200">
                          <a:effectLst/>
                        </a:rPr>
                        <a:t>Tempo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1200">
                          <a:effectLst/>
                        </a:rPr>
                        <a:t>Contenuto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9519176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200">
                          <a:effectLst/>
                        </a:rPr>
                        <a:t>0–10 min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>
                          <a:effectLst/>
                        </a:rPr>
                        <a:t>Obiettivi dell’incontro: costruire un budget corretto, sostenibile e rendicontabile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38668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200">
                          <a:effectLst/>
                        </a:rPr>
                        <a:t>10–20 min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>
                          <a:effectLst/>
                        </a:rPr>
                        <a:t>Differenza tra appalto e co-progettazione: contributo, non prezzo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33361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200">
                          <a:effectLst/>
                        </a:rPr>
                        <a:t>20–35 min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>
                          <a:effectLst/>
                        </a:rPr>
                        <a:t>Quadro risorse: dotazione, due CUP, cofinanziamento, ruolo del Comune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144032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200">
                          <a:effectLst/>
                        </a:rPr>
                        <a:t>35–50 min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>
                          <a:effectLst/>
                        </a:rPr>
                        <a:t>Spese ammissibili: personale, servizi, beni, comunicazione, spese generali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696879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200">
                          <a:effectLst/>
                        </a:rPr>
                        <a:t>50–65 min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>
                          <a:effectLst/>
                        </a:rPr>
                        <a:t>Cofinanziamento: monetario, non monetario, volontari, sedi, sostenitori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86615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200">
                          <a:effectLst/>
                        </a:rPr>
                        <a:t>65–75 min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>
                          <a:effectLst/>
                        </a:rPr>
                        <a:t>Rendicontazione: documenti, tracciabilità, CUP, timesheet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32499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200">
                          <a:effectLst/>
                        </a:rPr>
                        <a:t>75–85 min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>
                          <a:effectLst/>
                        </a:rPr>
                        <a:t>Domande operative degli ETS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3384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sz="1200">
                          <a:effectLst/>
                        </a:rPr>
                        <a:t>85–90 min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dirty="0">
                          <a:effectLst/>
                        </a:rPr>
                        <a:t>Prossimi passaggi: revisione budget, progetto esecutivo, convenzione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442263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E64FC-59E4-234C-6410-ABC3AB851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699F91D2-0789-FC6D-EF62-8CA8B1891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5B7C07-F1CB-61C4-8CA4-43BDBF1AB98E}"/>
              </a:ext>
            </a:extLst>
          </p:cNvPr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44774E-40FD-79C5-4FE3-D8CE6884843D}"/>
              </a:ext>
            </a:extLst>
          </p:cNvPr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Perché è importante il piano economico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A186DB-00E1-19E5-0934-56E16E8949DC}"/>
              </a:ext>
            </a:extLst>
          </p:cNvPr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Approfondimento operativo per il tavolo di co-progettazione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016528-1FE7-4BAF-A51C-3AA379889DBC}"/>
              </a:ext>
            </a:extLst>
          </p:cNvPr>
          <p:cNvSpPr/>
          <p:nvPr/>
        </p:nvSpPr>
        <p:spPr>
          <a:xfrm>
            <a:off x="502920" y="1484508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CD12AF2-8A55-3BBB-E46E-F70A07CACC18}"/>
              </a:ext>
            </a:extLst>
          </p:cNvPr>
          <p:cNvSpPr/>
          <p:nvPr/>
        </p:nvSpPr>
        <p:spPr>
          <a:xfrm>
            <a:off x="640080" y="1600200"/>
            <a:ext cx="2514600" cy="141732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noProof="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4C1FA36-D311-DD7A-6A6F-CA3750F9EBC0}"/>
              </a:ext>
            </a:extLst>
          </p:cNvPr>
          <p:cNvSpPr/>
          <p:nvPr/>
        </p:nvSpPr>
        <p:spPr>
          <a:xfrm>
            <a:off x="731519" y="1709928"/>
            <a:ext cx="329184" cy="329184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b="1" noProof="0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CDC423-8FAB-1574-15B4-CAF677F7F291}"/>
              </a:ext>
            </a:extLst>
          </p:cNvPr>
          <p:cNvSpPr txBox="1"/>
          <p:nvPr/>
        </p:nvSpPr>
        <p:spPr>
          <a:xfrm>
            <a:off x="1143000" y="1709928"/>
            <a:ext cx="1947672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1" i="0" noProof="0" dirty="0">
                <a:solidFill>
                  <a:srgbClr val="274296"/>
                </a:solidFill>
                <a:latin typeface="Aptos"/>
              </a:rPr>
              <a:t>Budget coerente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33CAB7-3D14-20A2-B97F-EB988B5B531D}"/>
              </a:ext>
            </a:extLst>
          </p:cNvPr>
          <p:cNvSpPr txBox="1"/>
          <p:nvPr/>
        </p:nvSpPr>
        <p:spPr>
          <a:xfrm>
            <a:off x="804671" y="2057400"/>
            <a:ext cx="2185416" cy="86868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l"/>
            <a:r>
              <a:rPr lang="it-IT" sz="1200" b="0" i="0" noProof="0" dirty="0">
                <a:solidFill>
                  <a:srgbClr val="191919"/>
                </a:solidFill>
                <a:latin typeface="Aptos"/>
              </a:rPr>
              <a:t>Tradurre attività, ruoli e destinatari in voci economiche verificabili.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BBFAB7B-AD15-6FF1-83A3-36ACDB983983}"/>
              </a:ext>
            </a:extLst>
          </p:cNvPr>
          <p:cNvSpPr/>
          <p:nvPr/>
        </p:nvSpPr>
        <p:spPr>
          <a:xfrm>
            <a:off x="3310128" y="1600200"/>
            <a:ext cx="2514600" cy="141732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6A2B11E-778A-F4D1-76D9-ECCF4BE4DF94}"/>
              </a:ext>
            </a:extLst>
          </p:cNvPr>
          <p:cNvSpPr/>
          <p:nvPr/>
        </p:nvSpPr>
        <p:spPr>
          <a:xfrm>
            <a:off x="3401568" y="1709928"/>
            <a:ext cx="329184" cy="329184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b="1" noProof="0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101E10-4D53-AE93-1859-020F424DAA0E}"/>
              </a:ext>
            </a:extLst>
          </p:cNvPr>
          <p:cNvSpPr txBox="1"/>
          <p:nvPr/>
        </p:nvSpPr>
        <p:spPr>
          <a:xfrm>
            <a:off x="3813048" y="1709928"/>
            <a:ext cx="1947672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1" i="0" noProof="0" dirty="0">
                <a:solidFill>
                  <a:srgbClr val="274296"/>
                </a:solidFill>
                <a:latin typeface="Aptos"/>
              </a:rPr>
              <a:t>Rimborso e cofinanziamento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071F88-5F75-8DCB-AF0E-56FD64DE3DA1}"/>
              </a:ext>
            </a:extLst>
          </p:cNvPr>
          <p:cNvSpPr txBox="1"/>
          <p:nvPr/>
        </p:nvSpPr>
        <p:spPr>
          <a:xfrm>
            <a:off x="3474720" y="2212848"/>
            <a:ext cx="2185416" cy="713232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l"/>
            <a:r>
              <a:rPr lang="it-IT" sz="1200" b="0" i="0" noProof="0" dirty="0">
                <a:solidFill>
                  <a:srgbClr val="191919"/>
                </a:solidFill>
                <a:latin typeface="Aptos"/>
              </a:rPr>
              <a:t>Distinguere contributo pubblico, apporto ETS e valorizzazioni non monetarie.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267276A-70DF-BC82-D65A-A5B7603CCA5B}"/>
              </a:ext>
            </a:extLst>
          </p:cNvPr>
          <p:cNvSpPr/>
          <p:nvPr/>
        </p:nvSpPr>
        <p:spPr>
          <a:xfrm>
            <a:off x="5989320" y="1600200"/>
            <a:ext cx="2514600" cy="141732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C051ABF-402D-91A3-FE88-EDCED4AB66D3}"/>
              </a:ext>
            </a:extLst>
          </p:cNvPr>
          <p:cNvSpPr/>
          <p:nvPr/>
        </p:nvSpPr>
        <p:spPr>
          <a:xfrm>
            <a:off x="6080759" y="1709928"/>
            <a:ext cx="329184" cy="329184"/>
          </a:xfrm>
          <a:prstGeom prst="ellipse">
            <a:avLst/>
          </a:prstGeom>
          <a:solidFill>
            <a:srgbClr val="274296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b="1" noProof="0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07E0A9-CE13-2EEE-7076-FFD8175AD345}"/>
              </a:ext>
            </a:extLst>
          </p:cNvPr>
          <p:cNvSpPr txBox="1"/>
          <p:nvPr/>
        </p:nvSpPr>
        <p:spPr>
          <a:xfrm>
            <a:off x="6492240" y="1709928"/>
            <a:ext cx="1947672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1" i="0" noProof="0" dirty="0">
                <a:solidFill>
                  <a:srgbClr val="274296"/>
                </a:solidFill>
                <a:latin typeface="Aptos"/>
              </a:rPr>
              <a:t>Rendicontazione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6AB87A-20B2-5CB7-8D24-0AE0CD169B57}"/>
              </a:ext>
            </a:extLst>
          </p:cNvPr>
          <p:cNvSpPr txBox="1"/>
          <p:nvPr/>
        </p:nvSpPr>
        <p:spPr>
          <a:xfrm>
            <a:off x="6153912" y="2057400"/>
            <a:ext cx="2185416" cy="86868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l"/>
            <a:r>
              <a:rPr lang="it-IT" sz="1200" b="0" i="0" noProof="0" dirty="0">
                <a:solidFill>
                  <a:srgbClr val="191919"/>
                </a:solidFill>
                <a:latin typeface="Aptos"/>
              </a:rPr>
              <a:t>Costruire il budget pensando già a documenti, CUP, SAL e controlli.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32D3D85-D7E2-3776-6D80-D35C825552EC}"/>
              </a:ext>
            </a:extLst>
          </p:cNvPr>
          <p:cNvSpPr/>
          <p:nvPr/>
        </p:nvSpPr>
        <p:spPr>
          <a:xfrm>
            <a:off x="1005840" y="3657600"/>
            <a:ext cx="7132320" cy="502920"/>
          </a:xfrm>
          <a:prstGeom prst="roundRect">
            <a:avLst/>
          </a:prstGeom>
          <a:solidFill>
            <a:srgbClr val="274296"/>
          </a:solidFill>
          <a:ln w="12700">
            <a:solidFill>
              <a:srgbClr val="274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4BF095-0B2B-4FF4-6099-24C309D05A0D}"/>
              </a:ext>
            </a:extLst>
          </p:cNvPr>
          <p:cNvSpPr txBox="1"/>
          <p:nvPr/>
        </p:nvSpPr>
        <p:spPr>
          <a:xfrm>
            <a:off x="1143000" y="3730752"/>
            <a:ext cx="6858000" cy="347472"/>
          </a:xfrm>
          <a:prstGeom prst="rect">
            <a:avLst/>
          </a:prstGeom>
          <a:noFill/>
        </p:spPr>
        <p:txBody>
          <a:bodyPr wrap="square" lIns="45720" rIns="45720" anchor="ctr">
            <a:normAutofit fontScale="85000" lnSpcReduction="10000"/>
          </a:bodyPr>
          <a:lstStyle/>
          <a:p>
            <a:pPr algn="ctr"/>
            <a:r>
              <a:rPr lang="it-IT" sz="1500" b="1" i="0" noProof="0" dirty="0">
                <a:solidFill>
                  <a:srgbClr val="FFFFFF"/>
                </a:solidFill>
                <a:latin typeface="Aptos"/>
              </a:rPr>
              <a:t>Il piano economico non è un allegato contabile: è parte integrante del progetto esecutivo.</a:t>
            </a:r>
          </a:p>
        </p:txBody>
      </p:sp>
    </p:spTree>
    <p:extLst>
      <p:ext uri="{BB962C8B-B14F-4D97-AF65-F5344CB8AC3E}">
        <p14:creationId xmlns:p14="http://schemas.microsoft.com/office/powerpoint/2010/main" val="1496898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A4EB9-7C36-6F1C-D011-C51C5968A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6">
            <a:extLst>
              <a:ext uri="{FF2B5EF4-FFF2-40B4-BE49-F238E27FC236}">
                <a16:creationId xmlns:a16="http://schemas.microsoft.com/office/drawing/2014/main" id="{93BB2F0B-765F-1BEB-22FA-8E8EE4AA8CD7}"/>
              </a:ext>
            </a:extLst>
          </p:cNvPr>
          <p:cNvSpPr/>
          <p:nvPr/>
        </p:nvSpPr>
        <p:spPr>
          <a:xfrm>
            <a:off x="320040" y="1472184"/>
            <a:ext cx="8503920" cy="3147688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A8229579-08CD-7FAE-D443-6DF72F3CC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4BE9F8-34B0-8B72-3680-A337467C99D1}"/>
              </a:ext>
            </a:extLst>
          </p:cNvPr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5D3E92-26E3-0F49-AA1B-BF6B597DF381}"/>
              </a:ext>
            </a:extLst>
          </p:cNvPr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In estrema sintesi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4CEB267-F858-50A7-A161-1431534613F9}"/>
              </a:ext>
            </a:extLst>
          </p:cNvPr>
          <p:cNvSpPr txBox="1"/>
          <p:nvPr/>
        </p:nvSpPr>
        <p:spPr>
          <a:xfrm>
            <a:off x="320040" y="1573334"/>
            <a:ext cx="82570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Il piano economico deve dimostrare che il progetto è realizzabile, sostenibile e rendicontabile. Le risorse pubbliche non remunerano un servizio acquistato, ma coprono i costi effettivi sostenuti dal partner per concorrere, insieme al Comune, alla realizzazione di una funzione pubblica sociale.</a:t>
            </a:r>
            <a:r>
              <a:rPr lang="it-IT" sz="28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344229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Co-progettazione: amministrazione condivisa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Comune ed ETS concorrono alla funzione pubblica sociale, apportando risorse e competenze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772747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566928" y="2222390"/>
            <a:ext cx="2514600" cy="214884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731520" y="2332118"/>
            <a:ext cx="2185416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Comune di Olbia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679590"/>
            <a:ext cx="2185416" cy="160020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Governance territoriale
Coordinamento generale
Verifica qualità
Monitoraggio e riprogettazione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10128" y="2222390"/>
            <a:ext cx="2514600" cy="214884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3474720" y="2332118"/>
            <a:ext cx="2185416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ETS / Raggruppamento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0" y="2679590"/>
            <a:ext cx="2185416" cy="160020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Competenze specialistiche
Radicamento territoriale
Capacità operativa
Risorse proprie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53328" y="2222390"/>
            <a:ext cx="2514600" cy="214884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6217920" y="2332118"/>
            <a:ext cx="2185416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Progetto condiviso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0" y="2679590"/>
            <a:ext cx="2185416" cy="160020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Attività
Piano economico
Ruoli e responsabilità
Indicatori e rendicontazione</a:t>
            </a:r>
          </a:p>
        </p:txBody>
      </p:sp>
      <p:sp>
        <p:nvSpPr>
          <p:cNvPr id="16" name="Oval 15"/>
          <p:cNvSpPr/>
          <p:nvPr/>
        </p:nvSpPr>
        <p:spPr>
          <a:xfrm>
            <a:off x="3090672" y="3027062"/>
            <a:ext cx="228600" cy="228600"/>
          </a:xfrm>
          <a:prstGeom prst="ellipse">
            <a:avLst/>
          </a:prstGeom>
          <a:solidFill>
            <a:srgbClr val="274296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noProof="0" dirty="0">
                <a:solidFill>
                  <a:srgbClr val="FFFFFF"/>
                </a:solidFill>
                <a:latin typeface="Aptos"/>
              </a:rPr>
              <a:t>+</a:t>
            </a:r>
          </a:p>
        </p:txBody>
      </p:sp>
      <p:sp>
        <p:nvSpPr>
          <p:cNvPr id="17" name="Oval 16"/>
          <p:cNvSpPr/>
          <p:nvPr/>
        </p:nvSpPr>
        <p:spPr>
          <a:xfrm>
            <a:off x="5833872" y="3027062"/>
            <a:ext cx="228600" cy="228600"/>
          </a:xfrm>
          <a:prstGeom prst="ellipse">
            <a:avLst/>
          </a:prstGeom>
          <a:solidFill>
            <a:srgbClr val="274296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noProof="0" dirty="0">
                <a:solidFill>
                  <a:srgbClr val="FFFFFF"/>
                </a:solidFill>
                <a:latin typeface="Aptos"/>
              </a:rPr>
              <a:t>=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Dalla manifestazione alla convenzione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Il procedimento deve portare a un progetto esecutivo e un piano economico dettagliato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504386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cxnSp>
        <p:nvCxnSpPr>
          <p:cNvPr id="7" name="Connector 6"/>
          <p:cNvCxnSpPr/>
          <p:nvPr/>
        </p:nvCxnSpPr>
        <p:spPr>
          <a:xfrm>
            <a:off x="960120" y="2331720"/>
            <a:ext cx="7132320" cy="0"/>
          </a:xfrm>
          <a:prstGeom prst="line">
            <a:avLst/>
          </a:prstGeom>
          <a:ln w="63500">
            <a:solidFill>
              <a:srgbClr val="B8D6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14400" y="1938528"/>
            <a:ext cx="777240" cy="777240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788920"/>
            <a:ext cx="1417320" cy="4572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Proposta
preliminare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620" y="3460803"/>
            <a:ext cx="1828800" cy="45720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sz="1200" b="0" i="0" noProof="0" dirty="0">
                <a:solidFill>
                  <a:srgbClr val="505255"/>
                </a:solidFill>
                <a:latin typeface="Aptos"/>
              </a:rPr>
              <a:t>Candidatura e prima ipotesi di attività</a:t>
            </a:r>
          </a:p>
        </p:txBody>
      </p:sp>
      <p:sp>
        <p:nvSpPr>
          <p:cNvPr id="11" name="Oval 10"/>
          <p:cNvSpPr/>
          <p:nvPr/>
        </p:nvSpPr>
        <p:spPr>
          <a:xfrm>
            <a:off x="2971800" y="1938528"/>
            <a:ext cx="777240" cy="777240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8880" y="2788920"/>
            <a:ext cx="1600200" cy="4572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Tavoli di
co-progettazione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68880" y="3460803"/>
            <a:ext cx="1828800" cy="45720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sz="1200" b="0" i="0" noProof="0" dirty="0">
                <a:solidFill>
                  <a:srgbClr val="505255"/>
                </a:solidFill>
                <a:latin typeface="Aptos"/>
              </a:rPr>
              <a:t>Discussione critica e integrazione</a:t>
            </a:r>
          </a:p>
        </p:txBody>
      </p:sp>
      <p:sp>
        <p:nvSpPr>
          <p:cNvPr id="14" name="Oval 13"/>
          <p:cNvSpPr/>
          <p:nvPr/>
        </p:nvSpPr>
        <p:spPr>
          <a:xfrm>
            <a:off x="5074920" y="1938528"/>
            <a:ext cx="777240" cy="777240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2788920"/>
            <a:ext cx="1645920" cy="4572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Progetto esecutivo
+ budget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3450864"/>
            <a:ext cx="1828800" cy="45720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sz="1200" b="0" i="0" noProof="0" dirty="0">
                <a:solidFill>
                  <a:srgbClr val="505255"/>
                </a:solidFill>
                <a:latin typeface="Aptos"/>
              </a:rPr>
              <a:t>Attività, ruoli, costi, CUP, output</a:t>
            </a:r>
          </a:p>
        </p:txBody>
      </p:sp>
      <p:sp>
        <p:nvSpPr>
          <p:cNvPr id="17" name="Oval 16"/>
          <p:cNvSpPr/>
          <p:nvPr/>
        </p:nvSpPr>
        <p:spPr>
          <a:xfrm>
            <a:off x="7178040" y="1938528"/>
            <a:ext cx="777240" cy="777240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0" y="2788920"/>
            <a:ext cx="1417320" cy="457200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10000"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Convenzione
e avvio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3415485"/>
            <a:ext cx="1828800" cy="45720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sz="1200" b="0" i="0" noProof="0" dirty="0">
                <a:solidFill>
                  <a:srgbClr val="505255"/>
                </a:solidFill>
                <a:latin typeface="Aptos"/>
              </a:rPr>
              <a:t>Regole di esecuzione e rendicontazione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Non siamo dentro una logica di appalto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Il budget non è un’offerta economica a ribasso, ma la traduzione economica del progetto condiviso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802560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777240" y="2170706"/>
            <a:ext cx="3566160" cy="260604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EB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8" name="Rounded Rectangle 7"/>
          <p:cNvSpPr/>
          <p:nvPr/>
        </p:nvSpPr>
        <p:spPr>
          <a:xfrm>
            <a:off x="4800600" y="2170706"/>
            <a:ext cx="3566160" cy="260604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BEDC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9" name="Rounded Rectangle 8"/>
          <p:cNvSpPr/>
          <p:nvPr/>
        </p:nvSpPr>
        <p:spPr>
          <a:xfrm>
            <a:off x="1005840" y="1942106"/>
            <a:ext cx="3108960" cy="384048"/>
          </a:xfrm>
          <a:prstGeom prst="roundRect">
            <a:avLst/>
          </a:prstGeom>
          <a:solidFill>
            <a:srgbClr val="BE3F3F"/>
          </a:solidFill>
          <a:ln w="12700">
            <a:solidFill>
              <a:srgbClr val="BE3F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noProof="0" dirty="0">
                <a:solidFill>
                  <a:srgbClr val="FFFFFF"/>
                </a:solidFill>
                <a:latin typeface="Aptos"/>
              </a:rPr>
              <a:t>DA EVITARE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0" y="1942106"/>
            <a:ext cx="3108960" cy="384048"/>
          </a:xfrm>
          <a:prstGeom prst="roundRect">
            <a:avLst/>
          </a:prstGeom>
          <a:solidFill>
            <a:srgbClr val="6AAB54"/>
          </a:solidFill>
          <a:ln w="12700"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noProof="0" dirty="0">
                <a:solidFill>
                  <a:srgbClr val="FFFFFF"/>
                </a:solidFill>
                <a:latin typeface="Aptos"/>
              </a:rPr>
              <a:t>DA USARE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463314"/>
            <a:ext cx="3108960" cy="1828800"/>
          </a:xfrm>
          <a:prstGeom prst="rect">
            <a:avLst/>
          </a:prstGeom>
          <a:noFill/>
        </p:spPr>
        <p:txBody>
          <a:bodyPr wrap="square" tIns="36576" rIns="45720" bIns="36576">
            <a:normAutofit/>
          </a:bodyPr>
          <a:lstStyle/>
          <a:p>
            <a:pPr>
              <a:spcAft>
                <a:spcPts val="300"/>
              </a:spcAft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sz="1800" noProof="0" dirty="0"/>
              <a:t>- prezzo del servizio</a:t>
            </a:r>
          </a:p>
          <a:p>
            <a:pPr>
              <a:spcAft>
                <a:spcPts val="300"/>
              </a:spcAft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sz="1800" noProof="0" dirty="0"/>
              <a:t>- margine / utile</a:t>
            </a:r>
          </a:p>
          <a:p>
            <a:pPr>
              <a:spcAft>
                <a:spcPts val="300"/>
              </a:spcAft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sz="1800" noProof="0" dirty="0"/>
              <a:t>- compenso forfettario</a:t>
            </a:r>
          </a:p>
          <a:p>
            <a:pPr>
              <a:spcAft>
                <a:spcPts val="300"/>
              </a:spcAft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sz="1800" noProof="0" dirty="0"/>
              <a:t>- offerta economica</a:t>
            </a:r>
          </a:p>
          <a:p>
            <a:pPr>
              <a:spcAft>
                <a:spcPts val="300"/>
              </a:spcAft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sz="1800" noProof="0" dirty="0"/>
              <a:t>- fornitore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0" y="2463314"/>
            <a:ext cx="3108960" cy="1828800"/>
          </a:xfrm>
          <a:prstGeom prst="rect">
            <a:avLst/>
          </a:prstGeom>
          <a:noFill/>
        </p:spPr>
        <p:txBody>
          <a:bodyPr wrap="square" tIns="36576" rIns="45720" bIns="36576">
            <a:noAutofit/>
          </a:bodyPr>
          <a:lstStyle/>
          <a:p>
            <a:pPr>
              <a:spcAft>
                <a:spcPts val="300"/>
              </a:spcAft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sz="1800" noProof="0" dirty="0"/>
              <a:t>- piano economico di progetto</a:t>
            </a:r>
          </a:p>
          <a:p>
            <a:pPr>
              <a:spcAft>
                <a:spcPts val="300"/>
              </a:spcAft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sz="1800" noProof="0" dirty="0"/>
              <a:t>- sostenibilità dell’intervento</a:t>
            </a:r>
          </a:p>
          <a:p>
            <a:pPr>
              <a:spcAft>
                <a:spcPts val="300"/>
              </a:spcAft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sz="1800" noProof="0" dirty="0"/>
              <a:t>- rimborso di costi reali</a:t>
            </a:r>
          </a:p>
          <a:p>
            <a:pPr>
              <a:spcAft>
                <a:spcPts val="300"/>
              </a:spcAft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sz="1800" noProof="0" dirty="0"/>
              <a:t>- coerenza e congruità dei costi</a:t>
            </a:r>
          </a:p>
          <a:p>
            <a:pPr>
              <a:spcAft>
                <a:spcPts val="300"/>
              </a:spcAft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sz="1800" noProof="0" dirty="0"/>
              <a:t>- partner ETS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Le risorse disponibili nella procedura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Quadro economico da assumere come base per il progetto esecutivo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544142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685800" y="2130950"/>
            <a:ext cx="2331720" cy="182880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822960" y="2295542"/>
            <a:ext cx="2057400" cy="27432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sz="1200" b="1" i="0" noProof="0" dirty="0">
                <a:solidFill>
                  <a:srgbClr val="274296"/>
                </a:solidFill>
                <a:latin typeface="Aptos"/>
              </a:rPr>
              <a:t>OL5.4.8.1a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61301"/>
            <a:ext cx="2057400" cy="41148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sz="1900" b="1" i="0" noProof="0" dirty="0">
                <a:solidFill>
                  <a:srgbClr val="274296"/>
                </a:solidFill>
                <a:latin typeface="Aptos"/>
              </a:rPr>
              <a:t>€ 405.521,65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3246518"/>
            <a:ext cx="2011680" cy="54864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Olbia Città di cultura e inclusione sociale attiva
CUP F99I23000910006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2130950"/>
            <a:ext cx="2331720" cy="182880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3566160" y="2295542"/>
            <a:ext cx="2057400" cy="27432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sz="1200" b="1" i="0" noProof="0" dirty="0">
                <a:solidFill>
                  <a:srgbClr val="274296"/>
                </a:solidFill>
                <a:latin typeface="Aptos"/>
              </a:rPr>
              <a:t>OL6.4.6.1c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2661301"/>
            <a:ext cx="2057400" cy="41148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sz="1900" b="1" i="0" noProof="0" dirty="0">
                <a:solidFill>
                  <a:srgbClr val="274296"/>
                </a:solidFill>
                <a:latin typeface="Aptos"/>
              </a:rPr>
              <a:t>€ 40.140,49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93592" y="3246518"/>
            <a:ext cx="2011680" cy="54864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Design for </a:t>
            </a:r>
            <a:r>
              <a:rPr lang="it-IT" b="0" i="0" noProof="0" dirty="0" err="1">
                <a:solidFill>
                  <a:srgbClr val="191919"/>
                </a:solidFill>
                <a:latin typeface="Aptos"/>
              </a:rPr>
              <a:t>All</a:t>
            </a:r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: Olbia Città Accessibile
CUP F97D23000150006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2130950"/>
            <a:ext cx="2331720" cy="182880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6309360" y="2295542"/>
            <a:ext cx="2057400" cy="27432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sz="1200" b="1" i="0" noProof="0" dirty="0">
                <a:solidFill>
                  <a:srgbClr val="274296"/>
                </a:solidFill>
                <a:latin typeface="Aptos"/>
              </a:rPr>
              <a:t>Risorsa Comune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661301"/>
            <a:ext cx="2057400" cy="41148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sz="1900" b="1" i="0" noProof="0" dirty="0">
                <a:solidFill>
                  <a:srgbClr val="274296"/>
                </a:solidFill>
                <a:latin typeface="Aptos"/>
              </a:rPr>
              <a:t>€ 21.576,08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36792" y="3047738"/>
            <a:ext cx="2011680" cy="54864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Personale dipendente Comune di Olbia
valorizzato come apporto non monetario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828800" y="4343798"/>
            <a:ext cx="5486400" cy="411480"/>
          </a:xfrm>
          <a:prstGeom prst="roundRect">
            <a:avLst/>
          </a:prstGeom>
          <a:solidFill>
            <a:srgbClr val="274296"/>
          </a:solidFill>
          <a:ln w="12700">
            <a:solidFill>
              <a:srgbClr val="274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20" name="TextBox 19"/>
          <p:cNvSpPr txBox="1"/>
          <p:nvPr/>
        </p:nvSpPr>
        <p:spPr>
          <a:xfrm>
            <a:off x="1965960" y="4407806"/>
            <a:ext cx="5212080" cy="274320"/>
          </a:xfrm>
          <a:prstGeom prst="rect">
            <a:avLst/>
          </a:prstGeom>
          <a:noFill/>
        </p:spPr>
        <p:txBody>
          <a:bodyPr wrap="square" lIns="45720" rIns="45720" anchor="t">
            <a:normAutofit fontScale="62500" lnSpcReduction="20000"/>
          </a:bodyPr>
          <a:lstStyle/>
          <a:p>
            <a:pPr algn="ctr"/>
            <a:r>
              <a:rPr lang="it-IT" sz="1220" b="1" i="0" noProof="0" dirty="0">
                <a:solidFill>
                  <a:srgbClr val="FFFFFF"/>
                </a:solidFill>
                <a:latin typeface="Aptos"/>
              </a:rPr>
              <a:t>Totale stimato della procedura: € 467.238,22 + cofinanziamento obbligatorio del raggruppamento ETS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Una procedura, due CUP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Unitarietà progettuale e separazione contabile devono convivere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514325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731520" y="2011680"/>
            <a:ext cx="3429000" cy="201168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BEDC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8" name="Rounded Rectangle 7"/>
          <p:cNvSpPr/>
          <p:nvPr/>
        </p:nvSpPr>
        <p:spPr>
          <a:xfrm>
            <a:off x="4983480" y="2011680"/>
            <a:ext cx="3429000" cy="201168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896112" y="2221992"/>
            <a:ext cx="3063240" cy="365760"/>
          </a:xfrm>
          <a:prstGeom prst="rect">
            <a:avLst/>
          </a:prstGeom>
          <a:noFill/>
        </p:spPr>
        <p:txBody>
          <a:bodyPr wrap="square" lIns="45720" rIns="45720" anchor="t">
            <a:normAutofit lnSpcReduction="10000"/>
          </a:bodyPr>
          <a:lstStyle/>
          <a:p>
            <a:pPr algn="ctr"/>
            <a:r>
              <a:rPr lang="it-IT" sz="1900" b="1" i="0" noProof="0" dirty="0">
                <a:solidFill>
                  <a:srgbClr val="274296"/>
                </a:solidFill>
                <a:latin typeface="Aptos"/>
              </a:rPr>
              <a:t>OL5.4.8.1a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651760"/>
            <a:ext cx="3063240" cy="54864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CUP F99I23000910006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3218688"/>
            <a:ext cx="3063240" cy="50292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Inclusione sociale attiva
attività FSE+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48072" y="2221992"/>
            <a:ext cx="3063240" cy="365760"/>
          </a:xfrm>
          <a:prstGeom prst="rect">
            <a:avLst/>
          </a:prstGeom>
          <a:noFill/>
        </p:spPr>
        <p:txBody>
          <a:bodyPr wrap="square" lIns="45720" rIns="45720" anchor="t">
            <a:normAutofit lnSpcReduction="10000"/>
          </a:bodyPr>
          <a:lstStyle/>
          <a:p>
            <a:pPr algn="ctr"/>
            <a:r>
              <a:rPr lang="it-IT" sz="1900" b="1" i="0" noProof="0" dirty="0">
                <a:solidFill>
                  <a:srgbClr val="274296"/>
                </a:solidFill>
                <a:latin typeface="Aptos"/>
              </a:rPr>
              <a:t>OL6.4.6.1c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48072" y="2651760"/>
            <a:ext cx="3063240" cy="548640"/>
          </a:xfrm>
          <a:prstGeom prst="rect">
            <a:avLst/>
          </a:prstGeom>
          <a:noFill/>
        </p:spPr>
        <p:txBody>
          <a:bodyPr wrap="square" lIns="45720" rIns="45720" anchor="t">
            <a:norm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CUP F97D23000150006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48072" y="3218688"/>
            <a:ext cx="3063240" cy="50292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Design for </a:t>
            </a:r>
            <a:r>
              <a:rPr lang="it-IT" b="0" i="0" noProof="0" dirty="0" err="1">
                <a:solidFill>
                  <a:srgbClr val="191919"/>
                </a:solidFill>
                <a:latin typeface="Aptos"/>
              </a:rPr>
              <a:t>All</a:t>
            </a:r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
accessibilità e fruizione</a:t>
            </a:r>
          </a:p>
        </p:txBody>
      </p:sp>
      <p:sp>
        <p:nvSpPr>
          <p:cNvPr id="15" name="Oval 14"/>
          <p:cNvSpPr/>
          <p:nvPr/>
        </p:nvSpPr>
        <p:spPr>
          <a:xfrm>
            <a:off x="4233672" y="2560320"/>
            <a:ext cx="685800" cy="685800"/>
          </a:xfrm>
          <a:prstGeom prst="ellipse">
            <a:avLst/>
          </a:prstGeom>
          <a:solidFill>
            <a:srgbClr val="274296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noProof="0" dirty="0">
                <a:solidFill>
                  <a:srgbClr val="FFFFFF"/>
                </a:solidFill>
                <a:latin typeface="Aptos"/>
              </a:rPr>
              <a:t>+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554480" y="4279390"/>
            <a:ext cx="6035040" cy="685799"/>
          </a:xfrm>
          <a:prstGeom prst="roundRect">
            <a:avLst/>
          </a:prstGeom>
          <a:solidFill>
            <a:srgbClr val="274296"/>
          </a:solidFill>
          <a:ln w="12700">
            <a:solidFill>
              <a:srgbClr val="274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1691640" y="4343400"/>
            <a:ext cx="5760720" cy="29260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FFFFFF"/>
                </a:solidFill>
                <a:latin typeface="Aptos"/>
              </a:rPr>
              <a:t>Budget, documenti giustificativi e rendicontazione devono restare distinti per CUP.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La regola madre del budget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Ogni costo deve essere difendibile sul piano progettuale e </a:t>
            </a:r>
            <a:r>
              <a:rPr lang="it-IT" sz="1600" b="0" i="0" noProof="0" dirty="0" err="1">
                <a:solidFill>
                  <a:srgbClr val="505255"/>
                </a:solidFill>
                <a:latin typeface="Aptos"/>
              </a:rPr>
              <a:t>rendicontativo</a:t>
            </a:r>
            <a:endParaRPr lang="it-IT" sz="1600" b="0" i="0" noProof="0" dirty="0">
              <a:solidFill>
                <a:srgbClr val="505255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" y="1534203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502920" y="1874519"/>
            <a:ext cx="1143000" cy="77724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548640" y="2011680"/>
            <a:ext cx="1051560" cy="475488"/>
          </a:xfrm>
          <a:prstGeom prst="rect">
            <a:avLst/>
          </a:prstGeom>
          <a:noFill/>
        </p:spPr>
        <p:txBody>
          <a:bodyPr wrap="square" lIns="45720" rIns="45720" anchor="ctr">
            <a:norm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Attività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00784" y="2258568"/>
            <a:ext cx="100584" cy="0"/>
          </a:xfrm>
          <a:prstGeom prst="line">
            <a:avLst/>
          </a:prstGeom>
          <a:ln w="2032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1920240" y="1874519"/>
            <a:ext cx="1143000" cy="77724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1965960" y="2011680"/>
            <a:ext cx="1051560" cy="475488"/>
          </a:xfrm>
          <a:prstGeom prst="rect">
            <a:avLst/>
          </a:prstGeom>
          <a:noFill/>
        </p:spPr>
        <p:txBody>
          <a:bodyPr wrap="square" lIns="45720" rIns="45720" anchor="ctr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Risorsa
necessaria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118104" y="2258568"/>
            <a:ext cx="100584" cy="0"/>
          </a:xfrm>
          <a:prstGeom prst="line">
            <a:avLst/>
          </a:prstGeom>
          <a:ln w="2032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337560" y="1874519"/>
            <a:ext cx="1143000" cy="77724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3383280" y="2011680"/>
            <a:ext cx="1051560" cy="475488"/>
          </a:xfrm>
          <a:prstGeom prst="rect">
            <a:avLst/>
          </a:prstGeom>
          <a:noFill/>
        </p:spPr>
        <p:txBody>
          <a:bodyPr wrap="square" lIns="45720" rIns="45720" anchor="ctr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Costo
calcolato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535424" y="2258568"/>
            <a:ext cx="100584" cy="0"/>
          </a:xfrm>
          <a:prstGeom prst="line">
            <a:avLst/>
          </a:prstGeom>
          <a:ln w="2032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754880" y="1874519"/>
            <a:ext cx="1143000" cy="77724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4800600" y="2011680"/>
            <a:ext cx="1051560" cy="475488"/>
          </a:xfrm>
          <a:prstGeom prst="rect">
            <a:avLst/>
          </a:prstGeom>
          <a:noFill/>
        </p:spPr>
        <p:txBody>
          <a:bodyPr wrap="square" lIns="45720" rIns="45720" anchor="ctr">
            <a:norm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Documento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952744" y="2258568"/>
            <a:ext cx="100584" cy="0"/>
          </a:xfrm>
          <a:prstGeom prst="line">
            <a:avLst/>
          </a:prstGeom>
          <a:ln w="2032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172200" y="1874519"/>
            <a:ext cx="1143000" cy="77724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20" name="TextBox 19"/>
          <p:cNvSpPr txBox="1"/>
          <p:nvPr/>
        </p:nvSpPr>
        <p:spPr>
          <a:xfrm>
            <a:off x="6217920" y="2011680"/>
            <a:ext cx="1051560" cy="475488"/>
          </a:xfrm>
          <a:prstGeom prst="rect">
            <a:avLst/>
          </a:prstGeom>
          <a:noFill/>
        </p:spPr>
        <p:txBody>
          <a:bodyPr wrap="square" lIns="45720" rIns="45720" anchor="ctr">
            <a:norm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CUP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370064" y="2258568"/>
            <a:ext cx="100584" cy="0"/>
          </a:xfrm>
          <a:prstGeom prst="line">
            <a:avLst/>
          </a:prstGeom>
          <a:ln w="2032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7589520" y="1874519"/>
            <a:ext cx="1143000" cy="77724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23" name="TextBox 22"/>
          <p:cNvSpPr txBox="1"/>
          <p:nvPr/>
        </p:nvSpPr>
        <p:spPr>
          <a:xfrm>
            <a:off x="7635240" y="2011680"/>
            <a:ext cx="1051560" cy="475488"/>
          </a:xfrm>
          <a:prstGeom prst="rect">
            <a:avLst/>
          </a:prstGeom>
          <a:noFill/>
        </p:spPr>
        <p:txBody>
          <a:bodyPr wrap="square" lIns="45720" rIns="45720" anchor="ctr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Rendicontazione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4400" y="3337560"/>
            <a:ext cx="7315200" cy="68580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EB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 noProof="0" dirty="0"/>
          </a:p>
        </p:txBody>
      </p:sp>
      <p:sp>
        <p:nvSpPr>
          <p:cNvPr id="25" name="TextBox 24"/>
          <p:cNvSpPr txBox="1"/>
          <p:nvPr/>
        </p:nvSpPr>
        <p:spPr>
          <a:xfrm>
            <a:off x="1143000" y="3456432"/>
            <a:ext cx="6858000" cy="38404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191919"/>
                </a:solidFill>
                <a:latin typeface="Aptos"/>
              </a:rPr>
              <a:t>Una voce economica è solida solo se risponde a quattro domande: a cosa serve, chi la sostiene, come si calcola, come si dimostra.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Spese ammissibili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Il criterio non è “quanto posso mettere”, ma “quali costi servono davvero al progetto”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534203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594360" y="1852652"/>
            <a:ext cx="2487168" cy="96012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8" name="Oval 7"/>
          <p:cNvSpPr/>
          <p:nvPr/>
        </p:nvSpPr>
        <p:spPr>
          <a:xfrm>
            <a:off x="685800" y="1962379"/>
            <a:ext cx="329184" cy="329184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b="1" noProof="0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1962379"/>
            <a:ext cx="1920240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Personale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2309852"/>
            <a:ext cx="2157984" cy="41148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operatori, tutor, formatori, coordinamento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1852652"/>
            <a:ext cx="2487168" cy="96012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2" name="Oval 11"/>
          <p:cNvSpPr/>
          <p:nvPr/>
        </p:nvSpPr>
        <p:spPr>
          <a:xfrm>
            <a:off x="3520440" y="1962379"/>
            <a:ext cx="329184" cy="329184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b="1" noProof="0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920" y="1962379"/>
            <a:ext cx="1920240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Amministrazione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93592" y="2309852"/>
            <a:ext cx="2157984" cy="41148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gestione, segreteria, rendicontazione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852652"/>
            <a:ext cx="2487168" cy="96012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6" name="Oval 15"/>
          <p:cNvSpPr/>
          <p:nvPr/>
        </p:nvSpPr>
        <p:spPr>
          <a:xfrm>
            <a:off x="6355080" y="1962379"/>
            <a:ext cx="329184" cy="329184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b="1" noProof="0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6560" y="1962379"/>
            <a:ext cx="1920240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Servizi specialistici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8232" y="2309852"/>
            <a:ext cx="2157984" cy="41148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consulenze, docenze, facilitazione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4360" y="3087092"/>
            <a:ext cx="2487168" cy="96012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20" name="Oval 19"/>
          <p:cNvSpPr/>
          <p:nvPr/>
        </p:nvSpPr>
        <p:spPr>
          <a:xfrm>
            <a:off x="685800" y="3196820"/>
            <a:ext cx="329184" cy="329184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b="1" noProof="0" dirty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3196820"/>
            <a:ext cx="1920240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Beni e materiali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8952" y="3544292"/>
            <a:ext cx="2157984" cy="41148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materiali didattici, strumenti, dotazioni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29000" y="3087092"/>
            <a:ext cx="2487168" cy="96012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24" name="Oval 23"/>
          <p:cNvSpPr/>
          <p:nvPr/>
        </p:nvSpPr>
        <p:spPr>
          <a:xfrm>
            <a:off x="3520440" y="3196820"/>
            <a:ext cx="329184" cy="329184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b="1" noProof="0" dirty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31920" y="3196820"/>
            <a:ext cx="1920240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Comunicazione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93592" y="3544292"/>
            <a:ext cx="2157984" cy="41148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outreach, materiali, eventi, visibilità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3087092"/>
            <a:ext cx="2487168" cy="96012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28" name="Oval 27"/>
          <p:cNvSpPr/>
          <p:nvPr/>
        </p:nvSpPr>
        <p:spPr>
          <a:xfrm>
            <a:off x="6355080" y="3196820"/>
            <a:ext cx="329184" cy="329184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300" b="1" noProof="0" dirty="0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66560" y="3196820"/>
            <a:ext cx="1920240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Coperture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28232" y="3544292"/>
            <a:ext cx="2157984" cy="41148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assicurazioni e adempimenti richiesti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51560" y="4504412"/>
            <a:ext cx="7040880" cy="347472"/>
          </a:xfrm>
          <a:prstGeom prst="roundRect">
            <a:avLst/>
          </a:prstGeom>
          <a:solidFill>
            <a:srgbClr val="274296"/>
          </a:solidFill>
          <a:ln w="12700">
            <a:solidFill>
              <a:srgbClr val="274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32" name="TextBox 31"/>
          <p:cNvSpPr txBox="1"/>
          <p:nvPr/>
        </p:nvSpPr>
        <p:spPr>
          <a:xfrm>
            <a:off x="1234440" y="4550132"/>
            <a:ext cx="6675120" cy="219456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FFFFFF"/>
                </a:solidFill>
                <a:latin typeface="Aptos"/>
              </a:rPr>
              <a:t>Solo spese effettive, documentate, pertinenti, necessarie e tracciabili.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Personale, ore e costi reali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Il costo del personale deve essere costruito su ore effettive e costo documentabile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94447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685800" y="2126974"/>
            <a:ext cx="4709160" cy="777240"/>
          </a:xfrm>
          <a:prstGeom prst="roundRect">
            <a:avLst/>
          </a:prstGeom>
          <a:solidFill>
            <a:srgbClr val="274296"/>
          </a:solidFill>
          <a:ln w="12700">
            <a:solidFill>
              <a:srgbClr val="274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896112" y="2337286"/>
            <a:ext cx="4297680" cy="32004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FFFFFF"/>
                </a:solidFill>
                <a:latin typeface="Aptos"/>
              </a:rPr>
              <a:t>Costo ammissibile = costo orario reale × ore effettivamente dedicate</a:t>
            </a:r>
          </a:p>
        </p:txBody>
      </p:sp>
      <p:sp>
        <p:nvSpPr>
          <p:cNvPr id="9" name="Oval 8"/>
          <p:cNvSpPr/>
          <p:nvPr/>
        </p:nvSpPr>
        <p:spPr>
          <a:xfrm>
            <a:off x="978408" y="3288262"/>
            <a:ext cx="502920" cy="502920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500" b="1" noProof="0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864334"/>
            <a:ext cx="1097280" cy="38404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Figura
professionale</a:t>
            </a:r>
          </a:p>
        </p:txBody>
      </p:sp>
      <p:sp>
        <p:nvSpPr>
          <p:cNvPr id="11" name="Oval 10"/>
          <p:cNvSpPr/>
          <p:nvPr/>
        </p:nvSpPr>
        <p:spPr>
          <a:xfrm>
            <a:off x="2194560" y="3288262"/>
            <a:ext cx="502920" cy="502920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500" b="1" noProof="0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01952" y="3864334"/>
            <a:ext cx="1097280" cy="38404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Ruolo nel
progetto</a:t>
            </a:r>
          </a:p>
        </p:txBody>
      </p:sp>
      <p:sp>
        <p:nvSpPr>
          <p:cNvPr id="13" name="Oval 12"/>
          <p:cNvSpPr/>
          <p:nvPr/>
        </p:nvSpPr>
        <p:spPr>
          <a:xfrm>
            <a:off x="3410712" y="3288262"/>
            <a:ext cx="502920" cy="502920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500" b="1" noProof="0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18104" y="3864334"/>
            <a:ext cx="1097280" cy="38404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Ore / giornate
previste</a:t>
            </a:r>
          </a:p>
        </p:txBody>
      </p:sp>
      <p:sp>
        <p:nvSpPr>
          <p:cNvPr id="15" name="Oval 14"/>
          <p:cNvSpPr/>
          <p:nvPr/>
        </p:nvSpPr>
        <p:spPr>
          <a:xfrm>
            <a:off x="4626864" y="3288262"/>
            <a:ext cx="502920" cy="502920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500" b="1" noProof="0" dirty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4256" y="3864334"/>
            <a:ext cx="1097280" cy="38404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Costo reale
documentabile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15000" y="2126974"/>
            <a:ext cx="2697480" cy="269748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EB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5897880" y="2291566"/>
            <a:ext cx="2331720" cy="27432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Documenti da predisporre per rendicontazione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97880" y="2881948"/>
            <a:ext cx="2331720" cy="1339002"/>
          </a:xfrm>
          <a:prstGeom prst="rect">
            <a:avLst/>
          </a:prstGeom>
          <a:noFill/>
        </p:spPr>
        <p:txBody>
          <a:bodyPr wrap="square" tIns="36576" rIns="45720" bIns="36576">
            <a:normAutofit/>
          </a:bodyPr>
          <a:lstStyle/>
          <a:p>
            <a:pPr>
              <a:spcAft>
                <a:spcPts val="300"/>
              </a:spcAft>
              <a:defRPr sz="104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contratto / incarico</a:t>
            </a:r>
          </a:p>
          <a:p>
            <a:pPr>
              <a:spcAft>
                <a:spcPts val="300"/>
              </a:spcAft>
              <a:defRPr sz="104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</a:t>
            </a:r>
            <a:r>
              <a:rPr lang="it-IT" sz="1200" noProof="0" dirty="0" err="1"/>
              <a:t>timesheet</a:t>
            </a:r>
            <a:endParaRPr lang="it-IT" sz="1200" noProof="0" dirty="0"/>
          </a:p>
          <a:p>
            <a:pPr>
              <a:spcAft>
                <a:spcPts val="300"/>
              </a:spcAft>
              <a:defRPr sz="104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evidenze attività</a:t>
            </a:r>
          </a:p>
          <a:p>
            <a:pPr>
              <a:spcAft>
                <a:spcPts val="300"/>
              </a:spcAft>
              <a:defRPr sz="104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pagamenti tracciabili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97880" y="4403830"/>
            <a:ext cx="233172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sz="1200" b="1" i="0" noProof="0" dirty="0">
                <a:solidFill>
                  <a:srgbClr val="BE3F3F"/>
                </a:solidFill>
                <a:latin typeface="Aptos"/>
              </a:rPr>
              <a:t>PM: esperienza almeno quinquennale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Cofinanziamento e compartecipazione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Il valore aggiunto del raggruppamento deve essere quantificato e documentabile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603780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777240" y="1916264"/>
            <a:ext cx="3429000" cy="96012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8" name="Oval 7"/>
          <p:cNvSpPr/>
          <p:nvPr/>
        </p:nvSpPr>
        <p:spPr>
          <a:xfrm>
            <a:off x="914400" y="2144864"/>
            <a:ext cx="384048" cy="384048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noProof="0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099143"/>
            <a:ext cx="2606040" cy="2286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Risorse economiche proprie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410040"/>
            <a:ext cx="2606040" cy="27432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spese sostenute direttamente dall’ETS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63440" y="1916264"/>
            <a:ext cx="3429000" cy="96012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2" name="Oval 11"/>
          <p:cNvSpPr/>
          <p:nvPr/>
        </p:nvSpPr>
        <p:spPr>
          <a:xfrm>
            <a:off x="4800600" y="2144864"/>
            <a:ext cx="384048" cy="384048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noProof="0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7800" y="2099143"/>
            <a:ext cx="2606040" cy="2286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Personale e competenze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57800" y="2410040"/>
            <a:ext cx="2606040" cy="27432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ore interne, professionalità, know-how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150704"/>
            <a:ext cx="3429000" cy="96012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6" name="Oval 15"/>
          <p:cNvSpPr/>
          <p:nvPr/>
        </p:nvSpPr>
        <p:spPr>
          <a:xfrm>
            <a:off x="914400" y="3379304"/>
            <a:ext cx="384048" cy="384048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noProof="0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333584"/>
            <a:ext cx="2606040" cy="2286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Spazi e attrezzature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3644480"/>
            <a:ext cx="2606040" cy="27432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sedi, dotazioni, strumenti messi a disposizione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63440" y="3150704"/>
            <a:ext cx="3429000" cy="96012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20" name="Oval 19"/>
          <p:cNvSpPr/>
          <p:nvPr/>
        </p:nvSpPr>
        <p:spPr>
          <a:xfrm>
            <a:off x="4800600" y="3379304"/>
            <a:ext cx="384048" cy="384048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noProof="0" dirty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57800" y="3333584"/>
            <a:ext cx="2606040" cy="2286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Volontariato e rete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57800" y="3644480"/>
            <a:ext cx="2606040" cy="27432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b="0" i="0" noProof="0" dirty="0">
                <a:solidFill>
                  <a:srgbClr val="191919"/>
                </a:solidFill>
                <a:latin typeface="Aptos"/>
              </a:rPr>
              <a:t>apporto dei volontari e relazioni territoriali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280160" y="4325114"/>
            <a:ext cx="6583680" cy="754378"/>
          </a:xfrm>
          <a:prstGeom prst="roundRect">
            <a:avLst/>
          </a:prstGeom>
          <a:solidFill>
            <a:srgbClr val="274296"/>
          </a:solidFill>
          <a:ln w="12700">
            <a:solidFill>
              <a:srgbClr val="274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24" name="TextBox 23"/>
          <p:cNvSpPr txBox="1"/>
          <p:nvPr/>
        </p:nvSpPr>
        <p:spPr>
          <a:xfrm>
            <a:off x="1463040" y="4479368"/>
            <a:ext cx="6217920" cy="219456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FFFFFF"/>
                </a:solidFill>
                <a:latin typeface="Aptos"/>
              </a:rPr>
              <a:t>Il cofinanziamento obbligatorio va indicato nel modello di piano economico e collegato alle attività.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Volontari e soggetti sostenitori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Possono rafforzare la proposta, ma vanno trattati correttamente nel budget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74569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777240" y="1822835"/>
            <a:ext cx="3657600" cy="256032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BEDC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8" name="Rounded Rectangle 7"/>
          <p:cNvSpPr/>
          <p:nvPr/>
        </p:nvSpPr>
        <p:spPr>
          <a:xfrm>
            <a:off x="4709160" y="1822835"/>
            <a:ext cx="3657600" cy="256032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1005840" y="2078867"/>
            <a:ext cx="3200400" cy="292608"/>
          </a:xfrm>
          <a:prstGeom prst="rect">
            <a:avLst/>
          </a:prstGeom>
          <a:noFill/>
        </p:spPr>
        <p:txBody>
          <a:bodyPr wrap="square" lIns="45720" rIns="45720" anchor="t">
            <a:normAutofit fontScale="85000" lnSpcReduction="10000"/>
          </a:bodyPr>
          <a:lstStyle/>
          <a:p>
            <a:pPr algn="ctr"/>
            <a:r>
              <a:rPr lang="it-IT" sz="1700" b="1" i="0" noProof="0" dirty="0">
                <a:solidFill>
                  <a:srgbClr val="274296"/>
                </a:solidFill>
                <a:latin typeface="Aptos"/>
              </a:rPr>
              <a:t>Volontari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554355"/>
            <a:ext cx="3063240" cy="1188720"/>
          </a:xfrm>
          <a:prstGeom prst="rect">
            <a:avLst/>
          </a:prstGeom>
          <a:noFill/>
        </p:spPr>
        <p:txBody>
          <a:bodyPr wrap="square" tIns="36576" rIns="45720" bIns="36576">
            <a:normAutofit/>
          </a:bodyPr>
          <a:lstStyle/>
          <a:p>
            <a:pPr>
              <a:spcAft>
                <a:spcPts val="300"/>
              </a:spcAft>
              <a:defRPr sz="113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ammessi previa comunicazione</a:t>
            </a:r>
          </a:p>
          <a:p>
            <a:pPr>
              <a:spcAft>
                <a:spcPts val="300"/>
              </a:spcAft>
              <a:defRPr sz="113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valorizzabili ai fini della compartecipazione</a:t>
            </a:r>
          </a:p>
          <a:p>
            <a:pPr>
              <a:spcAft>
                <a:spcPts val="300"/>
              </a:spcAft>
              <a:defRPr sz="113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non rimborsabili, neppure forfettariamente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2078867"/>
            <a:ext cx="3200400" cy="292608"/>
          </a:xfrm>
          <a:prstGeom prst="rect">
            <a:avLst/>
          </a:prstGeom>
          <a:noFill/>
        </p:spPr>
        <p:txBody>
          <a:bodyPr wrap="square" lIns="45720" rIns="45720" anchor="t">
            <a:normAutofit fontScale="85000" lnSpcReduction="10000"/>
          </a:bodyPr>
          <a:lstStyle/>
          <a:p>
            <a:pPr algn="ctr"/>
            <a:r>
              <a:rPr lang="it-IT" sz="1700" b="1" i="0" noProof="0" dirty="0">
                <a:solidFill>
                  <a:srgbClr val="274296"/>
                </a:solidFill>
                <a:latin typeface="Aptos"/>
              </a:rPr>
              <a:t>Soggetti sostenitori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554355"/>
            <a:ext cx="3063240" cy="1188720"/>
          </a:xfrm>
          <a:prstGeom prst="rect">
            <a:avLst/>
          </a:prstGeom>
          <a:noFill/>
        </p:spPr>
        <p:txBody>
          <a:bodyPr wrap="square" tIns="36576" rIns="45720" bIns="36576">
            <a:normAutofit/>
          </a:bodyPr>
          <a:lstStyle/>
          <a:p>
            <a:pPr>
              <a:spcAft>
                <a:spcPts val="300"/>
              </a:spcAft>
              <a:defRPr sz="113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supporto gratuito alla proposta</a:t>
            </a:r>
          </a:p>
          <a:p>
            <a:pPr>
              <a:spcAft>
                <a:spcPts val="300"/>
              </a:spcAft>
              <a:defRPr sz="113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rete, competenze, sedi, opportunità</a:t>
            </a:r>
          </a:p>
          <a:p>
            <a:pPr>
              <a:spcAft>
                <a:spcPts val="300"/>
              </a:spcAft>
              <a:defRPr sz="113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nessun trasferimento economico diretto o indiretto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20240" y="4584323"/>
            <a:ext cx="5303520" cy="347472"/>
          </a:xfrm>
          <a:prstGeom prst="roundRect">
            <a:avLst/>
          </a:prstGeom>
          <a:solidFill>
            <a:srgbClr val="274296"/>
          </a:solidFill>
          <a:ln w="12700">
            <a:solidFill>
              <a:srgbClr val="274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2148840" y="4630043"/>
            <a:ext cx="4846320" cy="219456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FFFFFF"/>
                </a:solidFill>
                <a:latin typeface="Aptos"/>
              </a:rPr>
              <a:t>Regola pratica: valorizzazione sì, rimborso no.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Il piano economico deve “parlare” con la proposta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68842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Nel modello progettuale il budget è valutato insieme a coerenza, capacità e sostenibilità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732985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685800" y="2309857"/>
            <a:ext cx="7818120" cy="566928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EB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896112" y="2419585"/>
            <a:ext cx="7406640" cy="29260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La voce di costo deve essere collegata a obiettivi, attività, ruolo del partner, output e indicatori.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269977"/>
            <a:ext cx="1298448" cy="621792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758952" y="3434569"/>
            <a:ext cx="1152144" cy="20116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Obiettivi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011680" y="3571729"/>
            <a:ext cx="201168" cy="0"/>
          </a:xfrm>
          <a:prstGeom prst="line">
            <a:avLst/>
          </a:prstGeom>
          <a:ln w="1524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2258568" y="3269977"/>
            <a:ext cx="1298448" cy="621792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2331720" y="3434569"/>
            <a:ext cx="1152144" cy="20116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Attività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584448" y="3571729"/>
            <a:ext cx="201167" cy="0"/>
          </a:xfrm>
          <a:prstGeom prst="line">
            <a:avLst/>
          </a:prstGeom>
          <a:ln w="1524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3831335" y="3269977"/>
            <a:ext cx="1298448" cy="621792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3904487" y="3434569"/>
            <a:ext cx="1152144" cy="20116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Costi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157216" y="3571729"/>
            <a:ext cx="201167" cy="0"/>
          </a:xfrm>
          <a:prstGeom prst="line">
            <a:avLst/>
          </a:prstGeom>
          <a:ln w="1524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5404104" y="3269977"/>
            <a:ext cx="1298448" cy="621792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5477256" y="3434569"/>
            <a:ext cx="1152144" cy="20116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CUP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729984" y="3571729"/>
            <a:ext cx="201168" cy="0"/>
          </a:xfrm>
          <a:prstGeom prst="line">
            <a:avLst/>
          </a:prstGeom>
          <a:ln w="1524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6976872" y="3269977"/>
            <a:ext cx="1298448" cy="621792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7050024" y="3434569"/>
            <a:ext cx="1152144" cy="20116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274296"/>
                </a:solidFill>
                <a:latin typeface="Aptos"/>
              </a:rPr>
              <a:t>Output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" y="4248385"/>
            <a:ext cx="7223760" cy="658368"/>
          </a:xfrm>
          <a:prstGeom prst="rect">
            <a:avLst/>
          </a:prstGeom>
          <a:noFill/>
        </p:spPr>
        <p:txBody>
          <a:bodyPr wrap="square" tIns="36576" rIns="45720" bIns="36576">
            <a:normAutofit/>
          </a:bodyPr>
          <a:lstStyle/>
          <a:p>
            <a:pPr>
              <a:spcAft>
                <a:spcPts val="300"/>
              </a:spcAft>
              <a:defRPr sz="1080">
                <a:solidFill>
                  <a:srgbClr val="191919"/>
                </a:solidFill>
                <a:latin typeface="Aptos"/>
              </a:defRPr>
            </a:pPr>
            <a:r>
              <a:rPr lang="it-IT" noProof="0" dirty="0"/>
              <a:t>- descrivere la capacità economica e finanziaria del soggetto o del raggruppamento</a:t>
            </a:r>
          </a:p>
          <a:p>
            <a:pPr>
              <a:spcAft>
                <a:spcPts val="300"/>
              </a:spcAft>
              <a:defRPr sz="1080">
                <a:solidFill>
                  <a:srgbClr val="191919"/>
                </a:solidFill>
                <a:latin typeface="Aptos"/>
              </a:defRPr>
            </a:pPr>
            <a:r>
              <a:rPr lang="it-IT" noProof="0" dirty="0"/>
              <a:t>- esplicitare compartecipazione e cofinanziamento come valore aggiunto della proposta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Spese generali e costi indiretti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Ammissibili solo se imputabili, motivate e calcolate con criterio oggettivo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514325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914400" y="1645918"/>
            <a:ext cx="3383280" cy="347472"/>
          </a:xfrm>
          <a:prstGeom prst="roundRect">
            <a:avLst/>
          </a:prstGeom>
          <a:solidFill>
            <a:srgbClr val="6AAB54"/>
          </a:solidFill>
          <a:ln w="12700"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50" b="1" noProof="0" dirty="0">
                <a:solidFill>
                  <a:srgbClr val="FFFFFF"/>
                </a:solidFill>
                <a:latin typeface="Aptos"/>
              </a:rPr>
              <a:t>OK: CRITERI DIFENDIBILI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46320" y="1645918"/>
            <a:ext cx="3383280" cy="347472"/>
          </a:xfrm>
          <a:prstGeom prst="roundRect">
            <a:avLst/>
          </a:prstGeom>
          <a:solidFill>
            <a:srgbClr val="BE3F3F"/>
          </a:solidFill>
          <a:ln w="12700">
            <a:solidFill>
              <a:srgbClr val="BE3F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50" b="1" noProof="0" dirty="0">
                <a:solidFill>
                  <a:srgbClr val="FFFFFF"/>
                </a:solidFill>
                <a:latin typeface="Aptos"/>
              </a:rPr>
              <a:t>DA EVITARE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2232326"/>
            <a:ext cx="3383280" cy="205740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BEDC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0" name="Rounded Rectangle 9"/>
          <p:cNvSpPr/>
          <p:nvPr/>
        </p:nvSpPr>
        <p:spPr>
          <a:xfrm>
            <a:off x="4846320" y="2232326"/>
            <a:ext cx="3383280" cy="205740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EB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1143000" y="2506647"/>
            <a:ext cx="2926080" cy="1417320"/>
          </a:xfrm>
          <a:prstGeom prst="rect">
            <a:avLst/>
          </a:prstGeom>
          <a:noFill/>
        </p:spPr>
        <p:txBody>
          <a:bodyPr wrap="square" tIns="36576" rIns="45720" bIns="36576">
            <a:norm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quota sede effettivamente usata</a:t>
            </a:r>
          </a:p>
          <a:p>
            <a:pPr>
              <a:spcAft>
                <a:spcPts val="300"/>
              </a:spcAft>
              <a:defRPr sz="110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ore amministrative rilevate</a:t>
            </a:r>
          </a:p>
          <a:p>
            <a:pPr>
              <a:spcAft>
                <a:spcPts val="300"/>
              </a:spcAft>
              <a:defRPr sz="110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licenze dedicate o imputabili</a:t>
            </a:r>
          </a:p>
          <a:p>
            <a:pPr>
              <a:spcAft>
                <a:spcPts val="300"/>
              </a:spcAft>
              <a:defRPr sz="110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criterio di riparto definito ex ante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4920" y="2506647"/>
            <a:ext cx="2926080" cy="1417320"/>
          </a:xfrm>
          <a:prstGeom prst="rect">
            <a:avLst/>
          </a:prstGeom>
          <a:noFill/>
        </p:spPr>
        <p:txBody>
          <a:bodyPr wrap="square" tIns="36576" rIns="45720" bIns="36576">
            <a:norm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percentuali generiche</a:t>
            </a:r>
          </a:p>
          <a:p>
            <a:pPr>
              <a:spcAft>
                <a:spcPts val="300"/>
              </a:spcAft>
              <a:defRPr sz="110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forfait non motivati</a:t>
            </a:r>
          </a:p>
          <a:p>
            <a:pPr>
              <a:spcAft>
                <a:spcPts val="300"/>
              </a:spcAft>
              <a:defRPr sz="110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ricarichi o margini</a:t>
            </a:r>
          </a:p>
          <a:p>
            <a:pPr>
              <a:spcAft>
                <a:spcPts val="300"/>
              </a:spcAft>
              <a:defRPr sz="110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costi non collegati alle attività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508760" y="4491294"/>
            <a:ext cx="6126480" cy="588198"/>
          </a:xfrm>
          <a:prstGeom prst="roundRect">
            <a:avLst/>
          </a:prstGeom>
          <a:solidFill>
            <a:srgbClr val="274296"/>
          </a:solidFill>
          <a:ln w="12700">
            <a:solidFill>
              <a:srgbClr val="274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1691640" y="4586709"/>
            <a:ext cx="5760720" cy="20116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FFFFFF"/>
                </a:solidFill>
                <a:latin typeface="Aptos"/>
              </a:rPr>
              <a:t>Per i costi trasversali serve una chiave di riparto: ore, giornate, attività, destinatari o output.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Rendicontazione e controlli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Il budget deve essere costruito pensando già alla prova della spesa e dell’attività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84508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Oval 6"/>
          <p:cNvSpPr/>
          <p:nvPr/>
        </p:nvSpPr>
        <p:spPr>
          <a:xfrm>
            <a:off x="914400" y="2059386"/>
            <a:ext cx="566928" cy="566928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noProof="0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726898"/>
            <a:ext cx="1234440" cy="36576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sz="1200" b="1" i="0" noProof="0" dirty="0">
                <a:solidFill>
                  <a:srgbClr val="274296"/>
                </a:solidFill>
                <a:latin typeface="Aptos"/>
              </a:rPr>
              <a:t>Documento
di spesa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00200" y="2333706"/>
            <a:ext cx="530352" cy="0"/>
          </a:xfrm>
          <a:prstGeom prst="line">
            <a:avLst/>
          </a:prstGeom>
          <a:ln w="1524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560320" y="2059386"/>
            <a:ext cx="566928" cy="566928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noProof="0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40280" y="2726898"/>
            <a:ext cx="1234440" cy="36576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sz="1200" b="1" i="0" noProof="0" dirty="0">
                <a:solidFill>
                  <a:srgbClr val="274296"/>
                </a:solidFill>
                <a:latin typeface="Aptos"/>
              </a:rPr>
              <a:t>Quietanza /
pagamento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246120" y="2333706"/>
            <a:ext cx="530352" cy="0"/>
          </a:xfrm>
          <a:prstGeom prst="line">
            <a:avLst/>
          </a:prstGeom>
          <a:ln w="1524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206240" y="2059386"/>
            <a:ext cx="566928" cy="566928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noProof="0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86200" y="2726898"/>
            <a:ext cx="1234440" cy="36576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sz="1200" b="1" i="0" noProof="0" dirty="0">
                <a:solidFill>
                  <a:srgbClr val="274296"/>
                </a:solidFill>
                <a:latin typeface="Aptos"/>
              </a:rPr>
              <a:t>CUP e voce
di budget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892040" y="2333706"/>
            <a:ext cx="530352" cy="0"/>
          </a:xfrm>
          <a:prstGeom prst="line">
            <a:avLst/>
          </a:prstGeom>
          <a:ln w="1524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5852160" y="2059386"/>
            <a:ext cx="566928" cy="566928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noProof="0" dirty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32120" y="2726898"/>
            <a:ext cx="1234440" cy="36576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sz="1200" b="1" i="0" noProof="0" dirty="0">
                <a:solidFill>
                  <a:srgbClr val="274296"/>
                </a:solidFill>
                <a:latin typeface="Aptos"/>
              </a:rPr>
              <a:t>Evidenza
di output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537960" y="2333706"/>
            <a:ext cx="530352" cy="0"/>
          </a:xfrm>
          <a:prstGeom prst="line">
            <a:avLst/>
          </a:prstGeom>
          <a:ln w="15240">
            <a:solidFill>
              <a:srgbClr val="5052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7498080" y="2059386"/>
            <a:ext cx="566928" cy="566928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noProof="0" dirty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78040" y="2726898"/>
            <a:ext cx="1234440" cy="36576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sz="1200" b="1" i="0" noProof="0" dirty="0">
                <a:solidFill>
                  <a:srgbClr val="274296"/>
                </a:solidFill>
                <a:latin typeface="Aptos"/>
              </a:rPr>
              <a:t>Controllo e
SAL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60120" y="3549858"/>
            <a:ext cx="3474720" cy="91440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EB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noProof="0" dirty="0"/>
          </a:p>
        </p:txBody>
      </p:sp>
      <p:sp>
        <p:nvSpPr>
          <p:cNvPr id="22" name="Rounded Rectangle 21"/>
          <p:cNvSpPr/>
          <p:nvPr/>
        </p:nvSpPr>
        <p:spPr>
          <a:xfrm>
            <a:off x="4709160" y="3549858"/>
            <a:ext cx="3474720" cy="91440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EB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noProof="0" dirty="0"/>
          </a:p>
        </p:txBody>
      </p:sp>
      <p:sp>
        <p:nvSpPr>
          <p:cNvPr id="23" name="TextBox 22"/>
          <p:cNvSpPr txBox="1"/>
          <p:nvPr/>
        </p:nvSpPr>
        <p:spPr>
          <a:xfrm>
            <a:off x="1143000" y="3677874"/>
            <a:ext cx="3108960" cy="621792"/>
          </a:xfrm>
          <a:prstGeom prst="rect">
            <a:avLst/>
          </a:prstGeom>
          <a:noFill/>
        </p:spPr>
        <p:txBody>
          <a:bodyPr wrap="square" tIns="36576" rIns="45720" bIns="36576">
            <a:noAutofit/>
          </a:bodyPr>
          <a:lstStyle/>
          <a:p>
            <a:pPr>
              <a:spcAft>
                <a:spcPts val="300"/>
              </a:spcAft>
              <a:defRPr sz="98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fatture quietanzate o documenti equivalenti</a:t>
            </a:r>
          </a:p>
          <a:p>
            <a:pPr>
              <a:spcAft>
                <a:spcPts val="300"/>
              </a:spcAft>
              <a:defRPr sz="98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</a:t>
            </a:r>
            <a:r>
              <a:rPr lang="it-IT" sz="1200" noProof="0" dirty="0" err="1"/>
              <a:t>timesheet</a:t>
            </a:r>
            <a:r>
              <a:rPr lang="it-IT" sz="1200" noProof="0" dirty="0"/>
              <a:t> e registri attività</a:t>
            </a:r>
          </a:p>
          <a:p>
            <a:pPr>
              <a:spcAft>
                <a:spcPts val="300"/>
              </a:spcAft>
              <a:defRPr sz="98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prove di output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92040" y="3677874"/>
            <a:ext cx="3108960" cy="621792"/>
          </a:xfrm>
          <a:prstGeom prst="rect">
            <a:avLst/>
          </a:prstGeom>
          <a:noFill/>
        </p:spPr>
        <p:txBody>
          <a:bodyPr wrap="square" tIns="36576" rIns="45720" bIns="36576">
            <a:noAutofit/>
          </a:bodyPr>
          <a:lstStyle/>
          <a:p>
            <a:pPr>
              <a:spcAft>
                <a:spcPts val="300"/>
              </a:spcAft>
              <a:defRPr sz="98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cofinanziamento documentato</a:t>
            </a:r>
          </a:p>
          <a:p>
            <a:pPr>
              <a:spcAft>
                <a:spcPts val="300"/>
              </a:spcAft>
              <a:defRPr sz="98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rendicontazione separata per CUP</a:t>
            </a:r>
          </a:p>
          <a:p>
            <a:pPr>
              <a:spcAft>
                <a:spcPts val="300"/>
              </a:spcAft>
              <a:defRPr sz="980">
                <a:solidFill>
                  <a:srgbClr val="191919"/>
                </a:solidFill>
                <a:latin typeface="Aptos"/>
              </a:defRPr>
            </a:pPr>
            <a:r>
              <a:rPr lang="it-IT" sz="1200" noProof="0" dirty="0"/>
              <a:t>- tracciabilità dei pagamenti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Errori da evitare nella costruzione del budget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600" b="0" i="0" noProof="0" dirty="0">
                <a:solidFill>
                  <a:srgbClr val="505255"/>
                </a:solidFill>
                <a:latin typeface="Aptos"/>
              </a:rPr>
              <a:t>Un budget fragile genera ritardi in convenzione, rendicontazione e pagamento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544142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713232" y="1961587"/>
            <a:ext cx="3657600" cy="50292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noProof="0" dirty="0"/>
          </a:p>
        </p:txBody>
      </p:sp>
      <p:sp>
        <p:nvSpPr>
          <p:cNvPr id="8" name="Oval 7"/>
          <p:cNvSpPr/>
          <p:nvPr/>
        </p:nvSpPr>
        <p:spPr>
          <a:xfrm>
            <a:off x="804672" y="2053027"/>
            <a:ext cx="320040" cy="320040"/>
          </a:xfrm>
          <a:prstGeom prst="ellipse">
            <a:avLst/>
          </a:prstGeom>
          <a:solidFill>
            <a:srgbClr val="BE3F3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6152" y="2080459"/>
            <a:ext cx="301752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200" b="0" i="0" noProof="0" dirty="0">
                <a:solidFill>
                  <a:srgbClr val="191919"/>
                </a:solidFill>
                <a:latin typeface="Aptos"/>
              </a:rPr>
              <a:t>budget costruito “a massimale” e non per attività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73752" y="1961587"/>
            <a:ext cx="3657600" cy="50292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noProof="0" dirty="0"/>
          </a:p>
        </p:txBody>
      </p:sp>
      <p:sp>
        <p:nvSpPr>
          <p:cNvPr id="11" name="Oval 10"/>
          <p:cNvSpPr/>
          <p:nvPr/>
        </p:nvSpPr>
        <p:spPr>
          <a:xfrm>
            <a:off x="4965192" y="2053027"/>
            <a:ext cx="320040" cy="320040"/>
          </a:xfrm>
          <a:prstGeom prst="ellipse">
            <a:avLst/>
          </a:prstGeom>
          <a:solidFill>
            <a:srgbClr val="BE3F3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76672" y="2080459"/>
            <a:ext cx="301752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200" b="0" i="0" noProof="0" dirty="0">
                <a:solidFill>
                  <a:srgbClr val="191919"/>
                </a:solidFill>
                <a:latin typeface="Aptos"/>
              </a:rPr>
              <a:t>costi non collegati a output verificabili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3232" y="2674819"/>
            <a:ext cx="3657600" cy="50292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noProof="0" dirty="0"/>
          </a:p>
        </p:txBody>
      </p:sp>
      <p:sp>
        <p:nvSpPr>
          <p:cNvPr id="14" name="Oval 13"/>
          <p:cNvSpPr/>
          <p:nvPr/>
        </p:nvSpPr>
        <p:spPr>
          <a:xfrm>
            <a:off x="804672" y="2766259"/>
            <a:ext cx="320040" cy="320040"/>
          </a:xfrm>
          <a:prstGeom prst="ellipse">
            <a:avLst/>
          </a:prstGeom>
          <a:solidFill>
            <a:srgbClr val="BE3F3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6152" y="2793691"/>
            <a:ext cx="301752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200" b="0" i="0" noProof="0" dirty="0">
                <a:solidFill>
                  <a:srgbClr val="191919"/>
                </a:solidFill>
                <a:latin typeface="Aptos"/>
              </a:rPr>
              <a:t>personale senza ruolo, ore o costo reale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73752" y="2674819"/>
            <a:ext cx="3657600" cy="50292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noProof="0" dirty="0"/>
          </a:p>
        </p:txBody>
      </p:sp>
      <p:sp>
        <p:nvSpPr>
          <p:cNvPr id="17" name="Oval 16"/>
          <p:cNvSpPr/>
          <p:nvPr/>
        </p:nvSpPr>
        <p:spPr>
          <a:xfrm>
            <a:off x="4965192" y="2766259"/>
            <a:ext cx="320040" cy="320040"/>
          </a:xfrm>
          <a:prstGeom prst="ellipse">
            <a:avLst/>
          </a:prstGeom>
          <a:solidFill>
            <a:srgbClr val="BE3F3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76672" y="2793691"/>
            <a:ext cx="301752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200" b="0" i="0" noProof="0" dirty="0">
                <a:solidFill>
                  <a:srgbClr val="191919"/>
                </a:solidFill>
                <a:latin typeface="Aptos"/>
              </a:rPr>
              <a:t>cofinanziamento non documentabile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3232" y="3388051"/>
            <a:ext cx="3657600" cy="50292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noProof="0" dirty="0"/>
          </a:p>
        </p:txBody>
      </p:sp>
      <p:sp>
        <p:nvSpPr>
          <p:cNvPr id="20" name="Oval 19"/>
          <p:cNvSpPr/>
          <p:nvPr/>
        </p:nvSpPr>
        <p:spPr>
          <a:xfrm>
            <a:off x="804672" y="3479491"/>
            <a:ext cx="320040" cy="320040"/>
          </a:xfrm>
          <a:prstGeom prst="ellipse">
            <a:avLst/>
          </a:prstGeom>
          <a:solidFill>
            <a:srgbClr val="BE3F3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6152" y="3506923"/>
            <a:ext cx="301752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200" b="0" i="0" noProof="0" dirty="0">
                <a:solidFill>
                  <a:srgbClr val="191919"/>
                </a:solidFill>
                <a:latin typeface="Aptos"/>
              </a:rPr>
              <a:t>volontari trattati come costo rimborsabile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873752" y="3388051"/>
            <a:ext cx="3657600" cy="50292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noProof="0" dirty="0"/>
          </a:p>
        </p:txBody>
      </p:sp>
      <p:sp>
        <p:nvSpPr>
          <p:cNvPr id="23" name="Oval 22"/>
          <p:cNvSpPr/>
          <p:nvPr/>
        </p:nvSpPr>
        <p:spPr>
          <a:xfrm>
            <a:off x="4965192" y="3479491"/>
            <a:ext cx="320040" cy="320040"/>
          </a:xfrm>
          <a:prstGeom prst="ellipse">
            <a:avLst/>
          </a:prstGeom>
          <a:solidFill>
            <a:srgbClr val="BE3F3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76672" y="3506923"/>
            <a:ext cx="301752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200" b="0" i="0" noProof="0" dirty="0">
                <a:solidFill>
                  <a:srgbClr val="191919"/>
                </a:solidFill>
                <a:latin typeface="Aptos"/>
              </a:rPr>
              <a:t>soggetti sostenitori pagati direttamente o indirettamente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3232" y="4101283"/>
            <a:ext cx="3657600" cy="502920"/>
          </a:xfrm>
          <a:prstGeom prst="roundRect">
            <a:avLst/>
          </a:prstGeom>
          <a:solidFill>
            <a:srgbClr val="EBECEE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noProof="0" dirty="0"/>
          </a:p>
        </p:txBody>
      </p:sp>
      <p:sp>
        <p:nvSpPr>
          <p:cNvPr id="26" name="Oval 25"/>
          <p:cNvSpPr/>
          <p:nvPr/>
        </p:nvSpPr>
        <p:spPr>
          <a:xfrm>
            <a:off x="804672" y="4192722"/>
            <a:ext cx="320040" cy="320040"/>
          </a:xfrm>
          <a:prstGeom prst="ellipse">
            <a:avLst/>
          </a:prstGeom>
          <a:solidFill>
            <a:srgbClr val="BE3F3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16152" y="4220155"/>
            <a:ext cx="301752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200" b="0" i="0" noProof="0" dirty="0">
                <a:solidFill>
                  <a:srgbClr val="191919"/>
                </a:solidFill>
                <a:latin typeface="Aptos"/>
              </a:rPr>
              <a:t>CUP non separati o costi trasversali senza criterio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873752" y="4101283"/>
            <a:ext cx="3657600" cy="50292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noProof="0" dirty="0"/>
          </a:p>
        </p:txBody>
      </p:sp>
      <p:sp>
        <p:nvSpPr>
          <p:cNvPr id="29" name="Oval 28"/>
          <p:cNvSpPr/>
          <p:nvPr/>
        </p:nvSpPr>
        <p:spPr>
          <a:xfrm>
            <a:off x="4965192" y="4192722"/>
            <a:ext cx="320040" cy="320040"/>
          </a:xfrm>
          <a:prstGeom prst="ellipse">
            <a:avLst/>
          </a:prstGeom>
          <a:solidFill>
            <a:srgbClr val="BE3F3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noProof="0" dirty="0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76672" y="4220155"/>
            <a:ext cx="3017520" cy="237744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200" b="0" i="0" noProof="0" dirty="0">
                <a:solidFill>
                  <a:srgbClr val="191919"/>
                </a:solidFill>
                <a:latin typeface="Aptos"/>
              </a:rPr>
              <a:t>spese generali inserite come forfait generico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4800600"/>
            <a:ext cx="7498079" cy="164592"/>
          </a:xfrm>
          <a:prstGeom prst="rect">
            <a:avLst/>
          </a:prstGeom>
          <a:noFill/>
        </p:spPr>
        <p:txBody>
          <a:bodyPr wrap="square" lIns="45720" rIns="45720" anchor="t">
            <a:normAutofit fontScale="77500" lnSpcReduction="20000"/>
          </a:bodyPr>
          <a:lstStyle/>
          <a:p>
            <a:pPr algn="l"/>
            <a:r>
              <a:rPr lang="it-IT" sz="680" b="0" i="0" noProof="0" dirty="0">
                <a:solidFill>
                  <a:srgbClr val="505255"/>
                </a:solidFill>
                <a:latin typeface="Aptos"/>
              </a:rPr>
              <a:t>PN Metro Plus Città Medie Sud | Co-progettazione Design for </a:t>
            </a:r>
            <a:r>
              <a:rPr lang="it-IT" sz="680" b="0" i="0" noProof="0" dirty="0" err="1">
                <a:solidFill>
                  <a:srgbClr val="505255"/>
                </a:solidFill>
                <a:latin typeface="Aptos"/>
              </a:rPr>
              <a:t>All</a:t>
            </a:r>
            <a:r>
              <a:rPr lang="it-IT" sz="680" b="0" i="0" noProof="0" dirty="0">
                <a:solidFill>
                  <a:srgbClr val="505255"/>
                </a:solidFill>
                <a:latin typeface="Aptos"/>
              </a:rPr>
              <a:t> | Approfondimento piano economico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64008"/>
            <a:ext cx="8503920" cy="71680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0040" y="758952"/>
            <a:ext cx="8503920" cy="18288"/>
          </a:xfrm>
          <a:prstGeom prst="rect">
            <a:avLst/>
          </a:prstGeom>
          <a:solidFill>
            <a:srgbClr val="B8D6EB"/>
          </a:solidFill>
          <a:ln>
            <a:solidFill>
              <a:srgbClr val="B8D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8138160" cy="347472"/>
          </a:xfrm>
          <a:prstGeom prst="rect">
            <a:avLst/>
          </a:prstGeom>
          <a:noFill/>
        </p:spPr>
        <p:txBody>
          <a:bodyPr wrap="square" lIns="45720" rIns="45720" anchor="t">
            <a:normAutofit fontScale="92500" lnSpcReduction="20000"/>
          </a:bodyPr>
          <a:lstStyle/>
          <a:p>
            <a:pPr algn="l"/>
            <a:r>
              <a:rPr lang="it-IT" sz="2200" b="1" i="0" noProof="0" dirty="0">
                <a:solidFill>
                  <a:srgbClr val="274296"/>
                </a:solidFill>
                <a:latin typeface="Aptos"/>
              </a:rPr>
              <a:t>Output atteso dal tavolo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1207" y="1188720"/>
            <a:ext cx="7772400" cy="237744"/>
          </a:xfrm>
          <a:prstGeom prst="rect">
            <a:avLst/>
          </a:prstGeom>
          <a:noFill/>
        </p:spPr>
        <p:txBody>
          <a:bodyPr wrap="square" lIns="45720" rIns="45720" anchor="t">
            <a:normAutofit lnSpcReduction="10000"/>
          </a:bodyPr>
          <a:lstStyle/>
          <a:p>
            <a:pPr algn="l"/>
            <a:r>
              <a:rPr lang="it-IT" sz="1050" b="0" i="0" noProof="0" dirty="0">
                <a:solidFill>
                  <a:srgbClr val="505255"/>
                </a:solidFill>
                <a:latin typeface="Aptos"/>
              </a:rPr>
              <a:t>Arrivare a un piano economico chiaro, sostenibile e rendicontabile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444752"/>
            <a:ext cx="1097280" cy="36576"/>
          </a:xfrm>
          <a:prstGeom prst="rect">
            <a:avLst/>
          </a:prstGeom>
          <a:solidFill>
            <a:srgbClr val="6AAB54"/>
          </a:solidFill>
          <a:ln>
            <a:solidFill>
              <a:srgbClr val="6AAB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658368" y="1866568"/>
            <a:ext cx="3657600" cy="77724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noProof="0" dirty="0"/>
          </a:p>
        </p:txBody>
      </p:sp>
      <p:sp>
        <p:nvSpPr>
          <p:cNvPr id="8" name="Oval 7"/>
          <p:cNvSpPr/>
          <p:nvPr/>
        </p:nvSpPr>
        <p:spPr>
          <a:xfrm>
            <a:off x="749808" y="1976296"/>
            <a:ext cx="329184" cy="329184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b="1" noProof="0" dirty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1976296"/>
            <a:ext cx="3090672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800" b="1" i="0" noProof="0" dirty="0">
                <a:solidFill>
                  <a:srgbClr val="274296"/>
                </a:solidFill>
                <a:latin typeface="Aptos"/>
              </a:rPr>
              <a:t>Progetto esecutivo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323768"/>
            <a:ext cx="3328416" cy="2286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100" b="0" i="0" noProof="0" dirty="0">
                <a:solidFill>
                  <a:srgbClr val="191919"/>
                </a:solidFill>
                <a:latin typeface="Aptos"/>
              </a:rPr>
              <a:t>attività, target, tempi e responsabilità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00016" y="1866568"/>
            <a:ext cx="3657600" cy="77724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noProof="0" dirty="0"/>
          </a:p>
        </p:txBody>
      </p:sp>
      <p:sp>
        <p:nvSpPr>
          <p:cNvPr id="12" name="Oval 11"/>
          <p:cNvSpPr/>
          <p:nvPr/>
        </p:nvSpPr>
        <p:spPr>
          <a:xfrm>
            <a:off x="4791455" y="1976296"/>
            <a:ext cx="329184" cy="329184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b="1" noProof="0" dirty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02936" y="1976296"/>
            <a:ext cx="3090672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800" b="1" i="0" noProof="0" dirty="0">
                <a:solidFill>
                  <a:srgbClr val="274296"/>
                </a:solidFill>
                <a:latin typeface="Aptos"/>
              </a:rPr>
              <a:t>Piano economico dettagliato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64607" y="2323768"/>
            <a:ext cx="3328416" cy="2286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100" b="0" i="0" noProof="0" dirty="0">
                <a:solidFill>
                  <a:srgbClr val="191919"/>
                </a:solidFill>
                <a:latin typeface="Aptos"/>
              </a:rPr>
              <a:t>costi, fonti, cofinanziamento e CUP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2872408"/>
            <a:ext cx="3657600" cy="777240"/>
          </a:xfrm>
          <a:prstGeom prst="roundRect">
            <a:avLst/>
          </a:prstGeom>
          <a:solidFill>
            <a:srgbClr val="BEDC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noProof="0" dirty="0"/>
          </a:p>
        </p:txBody>
      </p:sp>
      <p:sp>
        <p:nvSpPr>
          <p:cNvPr id="16" name="Oval 15"/>
          <p:cNvSpPr/>
          <p:nvPr/>
        </p:nvSpPr>
        <p:spPr>
          <a:xfrm>
            <a:off x="749808" y="2982136"/>
            <a:ext cx="329184" cy="329184"/>
          </a:xfrm>
          <a:prstGeom prst="ellipse">
            <a:avLst/>
          </a:prstGeom>
          <a:solidFill>
            <a:srgbClr val="6AAB54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b="1" noProof="0" dirty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61288" y="2982136"/>
            <a:ext cx="3090672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800" b="1" i="0" noProof="0" dirty="0">
                <a:solidFill>
                  <a:srgbClr val="274296"/>
                </a:solidFill>
                <a:latin typeface="Aptos"/>
              </a:rPr>
              <a:t>Matrice attività-costi-CUP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59" y="3329608"/>
            <a:ext cx="3328416" cy="2286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100" b="0" i="0" noProof="0" dirty="0">
                <a:solidFill>
                  <a:srgbClr val="191919"/>
                </a:solidFill>
                <a:latin typeface="Aptos"/>
              </a:rPr>
              <a:t>criteri di imputazione e riparto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00016" y="2872408"/>
            <a:ext cx="3657600" cy="777240"/>
          </a:xfrm>
          <a:prstGeom prst="roundRect">
            <a:avLst/>
          </a:prstGeom>
          <a:solidFill>
            <a:srgbClr val="B8D6EB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noProof="0" dirty="0"/>
          </a:p>
        </p:txBody>
      </p:sp>
      <p:sp>
        <p:nvSpPr>
          <p:cNvPr id="20" name="Oval 19"/>
          <p:cNvSpPr/>
          <p:nvPr/>
        </p:nvSpPr>
        <p:spPr>
          <a:xfrm>
            <a:off x="4791455" y="2982136"/>
            <a:ext cx="329184" cy="329184"/>
          </a:xfrm>
          <a:prstGeom prst="ellipse">
            <a:avLst/>
          </a:prstGeom>
          <a:solidFill>
            <a:srgbClr val="3789C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b="1" noProof="0" dirty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02936" y="2982136"/>
            <a:ext cx="3090672" cy="256032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800" b="1" i="0" noProof="0" dirty="0">
                <a:solidFill>
                  <a:srgbClr val="274296"/>
                </a:solidFill>
                <a:latin typeface="Aptos"/>
              </a:rPr>
              <a:t>Sistema di rendicontazione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64607" y="3329608"/>
            <a:ext cx="3328416" cy="228600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l"/>
            <a:r>
              <a:rPr lang="it-IT" sz="1100" b="0" i="0" noProof="0" dirty="0">
                <a:solidFill>
                  <a:srgbClr val="191919"/>
                </a:solidFill>
                <a:latin typeface="Aptos"/>
              </a:rPr>
              <a:t>documenti, SAL, controlli e monitoraggio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68680" y="4125136"/>
            <a:ext cx="7406640" cy="566928"/>
          </a:xfrm>
          <a:prstGeom prst="roundRect">
            <a:avLst/>
          </a:prstGeom>
          <a:solidFill>
            <a:srgbClr val="274296"/>
          </a:solidFill>
          <a:ln w="12700">
            <a:solidFill>
              <a:srgbClr val="274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noProof="0" dirty="0"/>
          </a:p>
        </p:txBody>
      </p:sp>
      <p:sp>
        <p:nvSpPr>
          <p:cNvPr id="24" name="TextBox 23"/>
          <p:cNvSpPr txBox="1"/>
          <p:nvPr/>
        </p:nvSpPr>
        <p:spPr>
          <a:xfrm>
            <a:off x="1097280" y="4225720"/>
            <a:ext cx="6949440" cy="292608"/>
          </a:xfrm>
          <a:prstGeom prst="rect">
            <a:avLst/>
          </a:prstGeom>
          <a:noFill/>
        </p:spPr>
        <p:txBody>
          <a:bodyPr wrap="square" lIns="45720" rIns="45720" anchor="t">
            <a:noAutofit/>
          </a:bodyPr>
          <a:lstStyle/>
          <a:p>
            <a:pPr algn="ctr"/>
            <a:r>
              <a:rPr lang="it-IT" b="1" i="0" noProof="0" dirty="0">
                <a:solidFill>
                  <a:srgbClr val="FFFFFF"/>
                </a:solidFill>
                <a:latin typeface="Aptos"/>
              </a:rPr>
              <a:t>Da chiudere: anticipo/SAL/saldo, IVA, format rendicontazione, </a:t>
            </a:r>
            <a:r>
              <a:rPr lang="it-IT" b="1" i="0" noProof="0" dirty="0" err="1">
                <a:solidFill>
                  <a:srgbClr val="FFFFFF"/>
                </a:solidFill>
                <a:latin typeface="Aptos"/>
              </a:rPr>
              <a:t>timesheet</a:t>
            </a:r>
            <a:r>
              <a:rPr lang="it-IT" b="1" i="0" noProof="0" dirty="0">
                <a:solidFill>
                  <a:srgbClr val="FFFFFF"/>
                </a:solidFill>
                <a:latin typeface="Aptos"/>
              </a:rPr>
              <a:t>, criteri di riparto, garanzie e assicurazioni.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ps Infographics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EEEEEE"/>
      </a:lt2>
      <a:accent1>
        <a:srgbClr val="6AA84F"/>
      </a:accent1>
      <a:accent2>
        <a:srgbClr val="93C47D"/>
      </a:accent2>
      <a:accent3>
        <a:srgbClr val="B6D7A8"/>
      </a:accent3>
      <a:accent4>
        <a:srgbClr val="3D85C6"/>
      </a:accent4>
      <a:accent5>
        <a:srgbClr val="6FA8DC"/>
      </a:accent5>
      <a:accent6>
        <a:srgbClr val="B1CAE0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eps Infographics by Slidesgo" id="{C5D9D69E-7E85-4346-8E2C-3CE9B1202514}" vid="{1E2BD6C6-75E9-C843-B65C-7B72447F25F0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Steps Infographics by Slidesgo</Template>
  <TotalTime>586</TotalTime>
  <Words>1289</Words>
  <Application>Microsoft Macintosh PowerPoint</Application>
  <PresentationFormat>Presentazione su schermo (16:9)</PresentationFormat>
  <Paragraphs>254</Paragraphs>
  <Slides>19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5" baseType="lpstr">
      <vt:lpstr>Arial</vt:lpstr>
      <vt:lpstr>Aptos</vt:lpstr>
      <vt:lpstr>Times New Roman</vt:lpstr>
      <vt:lpstr>Roboto</vt:lpstr>
      <vt:lpstr>Fira Sans Extra Condensed Medium</vt:lpstr>
      <vt:lpstr>Steps Infographics by Slidesgo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Steps Infographics</dc:title>
  <dc:subject/>
  <dc:creator>POA-Stazione27</dc:creator>
  <cp:keywords/>
  <dc:description/>
  <cp:lastModifiedBy>POA-Stazione27</cp:lastModifiedBy>
  <cp:revision>16</cp:revision>
  <dcterms:created xsi:type="dcterms:W3CDTF">2025-03-03T09:59:32Z</dcterms:created>
  <dcterms:modified xsi:type="dcterms:W3CDTF">2026-09-14T05:19:59Z</dcterms:modified>
  <cp:category/>
</cp:coreProperties>
</file>